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7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5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9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9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4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2B980-5B47-4D78-9A7B-C56E00005015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351D7-0FEC-47ED-8989-3D9F102F9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users.miamioh.edu/romanots/pdf/nativedarknes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Multi-Genre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Credit: </a:t>
            </a:r>
            <a:r>
              <a:rPr lang="en-US" dirty="0"/>
              <a:t>Mary Kay </a:t>
            </a:r>
            <a:r>
              <a:rPr lang="en-US" dirty="0" err="1"/>
              <a:t>Seales</a:t>
            </a:r>
            <a:r>
              <a:rPr lang="en-US" dirty="0"/>
              <a:t> </a:t>
            </a:r>
          </a:p>
          <a:p>
            <a:r>
              <a:rPr lang="en-US" dirty="0"/>
              <a:t>Senior English Language Fellow </a:t>
            </a:r>
          </a:p>
        </p:txBody>
      </p:sp>
    </p:spTree>
    <p:extLst>
      <p:ext uri="{BB962C8B-B14F-4D97-AF65-F5344CB8AC3E}">
        <p14:creationId xmlns:p14="http://schemas.microsoft.com/office/powerpoint/2010/main" val="3244856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is a Multi-Genre Research Paper</a:t>
            </a:r>
            <a:r>
              <a:rPr lang="en-US" dirty="0" smtClean="0"/>
              <a:t>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•"</a:t>
            </a:r>
            <a:r>
              <a:rPr lang="en-US" dirty="0"/>
              <a:t>A multi-genre paper arises from research, experience, and imagination. It is not an uninterrupted, expository monolog nor a seamless narrative nor a collection of poems. A multi-genre paper is composed of many genres and subgenres, each piece self-contained, making a point of its own, yet connected by theme or topic and sometimes by language, images, and content. In addition to many genres, a multi-genre paper may also contain many voices, not just the author's. The trick is to make such a paper hang together.”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Romano, </a:t>
            </a:r>
            <a:r>
              <a:rPr lang="en-US" i="1" dirty="0"/>
              <a:t>Blending Genre, Altering Style)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8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 genre exactly?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Journal Entries </a:t>
            </a:r>
          </a:p>
          <a:p>
            <a:pPr marL="0" indent="0">
              <a:buNone/>
            </a:pPr>
            <a:r>
              <a:rPr lang="en-US" dirty="0"/>
              <a:t>•Personal Letter </a:t>
            </a:r>
          </a:p>
          <a:p>
            <a:pPr marL="0" indent="0">
              <a:buNone/>
            </a:pPr>
            <a:r>
              <a:rPr lang="en-US" dirty="0"/>
              <a:t>•Greeting Card </a:t>
            </a:r>
          </a:p>
          <a:p>
            <a:pPr marL="0" indent="0">
              <a:buNone/>
            </a:pPr>
            <a:r>
              <a:rPr lang="en-US" dirty="0"/>
              <a:t>•Schedule/Things to Do List </a:t>
            </a:r>
          </a:p>
          <a:p>
            <a:pPr marL="0" indent="0">
              <a:buNone/>
            </a:pPr>
            <a:r>
              <a:rPr lang="en-US" dirty="0"/>
              <a:t>•Inner Monologue Representing Internal Conflicts </a:t>
            </a:r>
          </a:p>
          <a:p>
            <a:pPr marL="0" indent="0">
              <a:buNone/>
            </a:pPr>
            <a:r>
              <a:rPr lang="en-US" dirty="0"/>
              <a:t>•Classified or Personal Ads </a:t>
            </a:r>
          </a:p>
          <a:p>
            <a:pPr marL="0" indent="0">
              <a:buNone/>
            </a:pPr>
            <a:r>
              <a:rPr lang="en-US" dirty="0"/>
              <a:t>•Personal Essay or Philosophical Questions </a:t>
            </a:r>
          </a:p>
          <a:p>
            <a:pPr marL="0" indent="0">
              <a:buNone/>
            </a:pPr>
            <a:r>
              <a:rPr lang="en-US" dirty="0" smtClean="0"/>
              <a:t>•Glossary </a:t>
            </a:r>
            <a:r>
              <a:rPr lang="en-US" dirty="0"/>
              <a:t>or Dictionary </a:t>
            </a:r>
            <a:r>
              <a:rPr lang="en-US" dirty="0" smtClean="0"/>
              <a:t>of important or cultural words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•Poetry </a:t>
            </a:r>
          </a:p>
          <a:p>
            <a:pPr marL="0" indent="0">
              <a:buNone/>
            </a:pPr>
            <a:r>
              <a:rPr lang="en-US" dirty="0"/>
              <a:t>•Song Lyrics </a:t>
            </a:r>
          </a:p>
          <a:p>
            <a:pPr marL="0" indent="0">
              <a:buNone/>
            </a:pPr>
            <a:r>
              <a:rPr lang="en-US" dirty="0"/>
              <a:t>•Autobiographical Essay </a:t>
            </a:r>
          </a:p>
          <a:p>
            <a:pPr marL="0" indent="0">
              <a:buNone/>
            </a:pPr>
            <a:r>
              <a:rPr lang="en-US" dirty="0"/>
              <a:t>•Contest Entry Application </a:t>
            </a:r>
          </a:p>
          <a:p>
            <a:pPr marL="0" indent="0">
              <a:buNone/>
            </a:pPr>
            <a:r>
              <a:rPr lang="en-US" dirty="0"/>
              <a:t>•Business Letter or Correspondence/Persuasive or Advocacy Letter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8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Genre cont.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sz="2600" dirty="0"/>
              <a:t>Critique of a Published Source </a:t>
            </a:r>
          </a:p>
          <a:p>
            <a:pPr marL="0" indent="0">
              <a:buNone/>
            </a:pPr>
            <a:r>
              <a:rPr lang="en-US" sz="2600" dirty="0"/>
              <a:t>•Speech or Debate </a:t>
            </a:r>
          </a:p>
          <a:p>
            <a:pPr marL="0" indent="0">
              <a:buNone/>
            </a:pPr>
            <a:r>
              <a:rPr lang="en-US" sz="2600" dirty="0"/>
              <a:t>•Historical Times Context Essay </a:t>
            </a:r>
          </a:p>
          <a:p>
            <a:pPr marL="0" indent="0">
              <a:buNone/>
            </a:pPr>
            <a:r>
              <a:rPr lang="en-US" sz="2600" dirty="0"/>
              <a:t>•Textbook Article </a:t>
            </a:r>
          </a:p>
          <a:p>
            <a:pPr marL="0" indent="0">
              <a:buNone/>
            </a:pPr>
            <a:r>
              <a:rPr lang="en-US" sz="2600" dirty="0"/>
              <a:t>•Science Article or Report/Business Article or Report </a:t>
            </a:r>
          </a:p>
          <a:p>
            <a:pPr marL="0" indent="0">
              <a:buNone/>
            </a:pPr>
            <a:r>
              <a:rPr lang="en-US" sz="2600" dirty="0" smtClean="0"/>
              <a:t>•</a:t>
            </a:r>
            <a:r>
              <a:rPr lang="en-US" sz="2600" dirty="0"/>
              <a:t>Encyclopedia Article </a:t>
            </a:r>
          </a:p>
          <a:p>
            <a:pPr marL="0" indent="0">
              <a:buNone/>
            </a:pPr>
            <a:r>
              <a:rPr lang="en-US" sz="2600" dirty="0"/>
              <a:t>•Short Scene from a Play with Notes for Stage Directions </a:t>
            </a:r>
          </a:p>
          <a:p>
            <a:pPr marL="0" indent="0">
              <a:buNone/>
            </a:pPr>
            <a:r>
              <a:rPr lang="en-US" sz="2600" dirty="0" smtClean="0"/>
              <a:t>•Biographical Summary </a:t>
            </a:r>
          </a:p>
          <a:p>
            <a:pPr marL="0" indent="0">
              <a:buNone/>
            </a:pPr>
            <a:r>
              <a:rPr lang="en-US" sz="2600" dirty="0" smtClean="0"/>
              <a:t>•</a:t>
            </a:r>
            <a:r>
              <a:rPr lang="en-US" sz="2600" dirty="0"/>
              <a:t>Dialogue of a Conversation among Two or More People </a:t>
            </a:r>
          </a:p>
          <a:p>
            <a:pPr marL="0" indent="0">
              <a:buNone/>
            </a:pPr>
            <a:r>
              <a:rPr lang="en-US" sz="2600" dirty="0"/>
              <a:t>•Short Story </a:t>
            </a:r>
          </a:p>
          <a:p>
            <a:pPr marL="0" indent="0">
              <a:buNone/>
            </a:pPr>
            <a:r>
              <a:rPr lang="en-US" sz="2600" dirty="0"/>
              <a:t>•Adventure Magazine Story </a:t>
            </a:r>
          </a:p>
          <a:p>
            <a:pPr marL="0" indent="0">
              <a:buNone/>
            </a:pPr>
            <a:r>
              <a:rPr lang="en-US" sz="2600" dirty="0"/>
              <a:t>•Ghost Story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9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Genre Cont.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Talk Show Interview or Panel </a:t>
            </a:r>
          </a:p>
          <a:p>
            <a:pPr marL="0" indent="0">
              <a:buNone/>
            </a:pPr>
            <a:r>
              <a:rPr lang="en-US" dirty="0"/>
              <a:t>•Recipe and Description of Traditional Holiday Events </a:t>
            </a:r>
          </a:p>
          <a:p>
            <a:pPr marL="0" indent="0">
              <a:buNone/>
            </a:pPr>
            <a:r>
              <a:rPr lang="en-US" dirty="0" smtClean="0"/>
              <a:t>•Myth, Tall Tale, or Fairy Tale 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Character Analysis or Case Study </a:t>
            </a:r>
          </a:p>
          <a:p>
            <a:pPr marL="0" indent="0">
              <a:buNone/>
            </a:pPr>
            <a:r>
              <a:rPr lang="en-US" dirty="0"/>
              <a:t>•Comedy Routine or Parody </a:t>
            </a:r>
          </a:p>
          <a:p>
            <a:pPr marL="0" indent="0">
              <a:buNone/>
            </a:pPr>
            <a:r>
              <a:rPr lang="en-US" dirty="0"/>
              <a:t>•Liner Notes </a:t>
            </a:r>
          </a:p>
          <a:p>
            <a:pPr marL="0" indent="0">
              <a:buNone/>
            </a:pPr>
            <a:r>
              <a:rPr lang="en-US" dirty="0"/>
              <a:t>•Picture book </a:t>
            </a:r>
          </a:p>
          <a:p>
            <a:pPr marL="0" indent="0">
              <a:buNone/>
            </a:pPr>
            <a:r>
              <a:rPr lang="en-US" dirty="0"/>
              <a:t>•Chart or Diagram with Explanation and Analysis </a:t>
            </a:r>
          </a:p>
          <a:p>
            <a:pPr marL="0" indent="0">
              <a:buNone/>
            </a:pPr>
            <a:r>
              <a:rPr lang="en-US" dirty="0"/>
              <a:t>•Brochure or Newsletter </a:t>
            </a:r>
          </a:p>
          <a:p>
            <a:pPr marL="0" indent="0">
              <a:buNone/>
            </a:pPr>
            <a:r>
              <a:rPr lang="en-US" dirty="0"/>
              <a:t>•Time Line or Chain of Events </a:t>
            </a:r>
          </a:p>
          <a:p>
            <a:pPr marL="0" indent="0">
              <a:buNone/>
            </a:pPr>
            <a:r>
              <a:rPr lang="en-US" dirty="0"/>
              <a:t>•Map with Explanation and Analysis </a:t>
            </a:r>
          </a:p>
          <a:p>
            <a:pPr marL="0" indent="0">
              <a:buNone/>
            </a:pPr>
            <a:r>
              <a:rPr lang="en-US" dirty="0"/>
              <a:t>•Magazine or TV Advertisement or Infomercial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Genre cont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Travel Brochure Description </a:t>
            </a:r>
          </a:p>
          <a:p>
            <a:pPr marL="0" indent="0">
              <a:buNone/>
            </a:pPr>
            <a:r>
              <a:rPr lang="en-US" dirty="0"/>
              <a:t>•How-To or Directions Booklet </a:t>
            </a:r>
          </a:p>
          <a:p>
            <a:pPr marL="0" indent="0">
              <a:buNone/>
            </a:pPr>
            <a:r>
              <a:rPr lang="en-US" dirty="0"/>
              <a:t>•Receipts, Applications, Deeds, Budgets or Other Documents </a:t>
            </a:r>
          </a:p>
          <a:p>
            <a:pPr marL="0" indent="0">
              <a:buNone/>
            </a:pPr>
            <a:r>
              <a:rPr lang="en-US" dirty="0"/>
              <a:t>•Wedding, Graduation or Special Event Invitation </a:t>
            </a:r>
          </a:p>
          <a:p>
            <a:pPr marL="0" indent="0">
              <a:buNone/>
            </a:pPr>
            <a:r>
              <a:rPr lang="en-US" dirty="0"/>
              <a:t>•Birth Certificate </a:t>
            </a:r>
          </a:p>
          <a:p>
            <a:pPr marL="0" indent="0">
              <a:buNone/>
            </a:pPr>
            <a:r>
              <a:rPr lang="en-US" dirty="0"/>
              <a:t>•Local News Report </a:t>
            </a:r>
          </a:p>
          <a:p>
            <a:pPr marL="0" indent="0">
              <a:buNone/>
            </a:pPr>
            <a:r>
              <a:rPr lang="en-US" dirty="0"/>
              <a:t>•Pop-Up book </a:t>
            </a:r>
          </a:p>
          <a:p>
            <a:pPr marL="0" indent="0">
              <a:buNone/>
            </a:pPr>
            <a:r>
              <a:rPr lang="en-US" dirty="0"/>
              <a:t>•Review and Poster for a Movie, Book, or TV Program </a:t>
            </a:r>
          </a:p>
          <a:p>
            <a:pPr marL="0" indent="0">
              <a:buNone/>
            </a:pPr>
            <a:r>
              <a:rPr lang="en-US" dirty="0"/>
              <a:t>•Board Game or Trivial Pursuit with Answers and Rules </a:t>
            </a:r>
          </a:p>
          <a:p>
            <a:pPr marL="0" indent="0">
              <a:buNone/>
            </a:pPr>
            <a:r>
              <a:rPr lang="en-US" dirty="0"/>
              <a:t>•Comic Strip or Graphic Novel excerpt </a:t>
            </a:r>
          </a:p>
          <a:p>
            <a:pPr marL="0" indent="0">
              <a:buNone/>
            </a:pPr>
            <a:r>
              <a:rPr lang="en-US" dirty="0" smtClean="0"/>
              <a:t>•Restaurant Description and Menu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http://www.users.miamioh.edu/romanots/pdf/nativedarkness.pdf</a:t>
            </a:r>
            <a:endParaRPr lang="en-US" dirty="0"/>
          </a:p>
        </p:txBody>
      </p:sp>
      <p:pic>
        <p:nvPicPr>
          <p:cNvPr id="1026" name="Picture 2" descr="Image result for running in the fam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581400" cy="454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diamond grill fred wa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3429000" cy="454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4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The minimum requirements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smtClean="0"/>
              <a:t>Title </a:t>
            </a:r>
            <a:r>
              <a:rPr lang="en-US" dirty="0"/>
              <a:t>Page </a:t>
            </a:r>
          </a:p>
          <a:p>
            <a:pPr marL="0" indent="0">
              <a:buNone/>
            </a:pPr>
            <a:r>
              <a:rPr lang="en-US" dirty="0" smtClean="0"/>
              <a:t>Table </a:t>
            </a:r>
            <a:r>
              <a:rPr lang="en-US" dirty="0"/>
              <a:t>of Contents </a:t>
            </a:r>
          </a:p>
          <a:p>
            <a:pPr marL="0" indent="0">
              <a:buNone/>
            </a:pPr>
            <a:r>
              <a:rPr lang="en-US" dirty="0" smtClean="0"/>
              <a:t>Preface</a:t>
            </a:r>
            <a:r>
              <a:rPr lang="en-US" dirty="0"/>
              <a:t>: Introduction to your </a:t>
            </a:r>
            <a:r>
              <a:rPr lang="en-US" dirty="0" smtClean="0"/>
              <a:t>project</a:t>
            </a:r>
          </a:p>
          <a:p>
            <a:pPr marL="0" indent="0">
              <a:buNone/>
            </a:pPr>
            <a:r>
              <a:rPr lang="en-US" dirty="0" smtClean="0"/>
              <a:t>Photos</a:t>
            </a:r>
          </a:p>
          <a:p>
            <a:pPr marL="0" indent="0">
              <a:buNone/>
            </a:pPr>
            <a:r>
              <a:rPr lang="en-US" dirty="0" smtClean="0"/>
              <a:t>Timeline</a:t>
            </a:r>
          </a:p>
          <a:p>
            <a:pPr marL="0" indent="0">
              <a:buNone/>
            </a:pPr>
            <a:r>
              <a:rPr lang="en-US" dirty="0" smtClean="0"/>
              <a:t>Non-Fiction as well as creative writing.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Last </a:t>
            </a:r>
            <a:r>
              <a:rPr lang="en-US" dirty="0"/>
              <a:t>Page: Works Cited Page </a:t>
            </a:r>
            <a:r>
              <a:rPr lang="en-US" dirty="0" smtClean="0"/>
              <a:t>MLA format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must </a:t>
            </a:r>
            <a:r>
              <a:rPr lang="en-US"/>
              <a:t>use </a:t>
            </a:r>
            <a:r>
              <a:rPr lang="en-US" smtClean="0"/>
              <a:t>at least</a:t>
            </a:r>
            <a:r>
              <a:rPr lang="en-US" smtClean="0"/>
              <a:t> </a:t>
            </a:r>
            <a:r>
              <a:rPr lang="en-US" dirty="0"/>
              <a:t>7 genre in the paper </a:t>
            </a:r>
          </a:p>
        </p:txBody>
      </p:sp>
    </p:spTree>
    <p:extLst>
      <p:ext uri="{BB962C8B-B14F-4D97-AF65-F5344CB8AC3E}">
        <p14:creationId xmlns:p14="http://schemas.microsoft.com/office/powerpoint/2010/main" val="8046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450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Multi-Genre Research Project</vt:lpstr>
      <vt:lpstr>What is a Multi-Genre Research Paper?  </vt:lpstr>
      <vt:lpstr>What’s a genre exactly?  </vt:lpstr>
      <vt:lpstr>Genre cont. </vt:lpstr>
      <vt:lpstr>Genre Cont. </vt:lpstr>
      <vt:lpstr>Genre cont. </vt:lpstr>
      <vt:lpstr>Some Examples</vt:lpstr>
      <vt:lpstr>Criteria</vt:lpstr>
    </vt:vector>
  </TitlesOfParts>
  <Company>Greater Victoria School District 61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Multi-Genre Research Project</dc:title>
  <dc:creator>Hope, Georgina</dc:creator>
  <cp:lastModifiedBy>Hope, Georgina</cp:lastModifiedBy>
  <cp:revision>3</cp:revision>
  <dcterms:created xsi:type="dcterms:W3CDTF">2018-02-15T23:25:03Z</dcterms:created>
  <dcterms:modified xsi:type="dcterms:W3CDTF">2018-03-02T19:02:37Z</dcterms:modified>
</cp:coreProperties>
</file>