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89" r:id="rId5"/>
    <p:sldId id="265" r:id="rId6"/>
    <p:sldId id="278" r:id="rId7"/>
    <p:sldId id="279" r:id="rId8"/>
    <p:sldId id="292" r:id="rId9"/>
    <p:sldId id="266" r:id="rId10"/>
    <p:sldId id="258" r:id="rId11"/>
    <p:sldId id="259" r:id="rId12"/>
    <p:sldId id="291" r:id="rId13"/>
    <p:sldId id="261" r:id="rId14"/>
    <p:sldId id="260" r:id="rId15"/>
    <p:sldId id="288" r:id="rId16"/>
    <p:sldId id="287" r:id="rId17"/>
    <p:sldId id="290" r:id="rId18"/>
    <p:sldId id="275" r:id="rId19"/>
    <p:sldId id="280" r:id="rId20"/>
    <p:sldId id="276" r:id="rId21"/>
    <p:sldId id="262" r:id="rId22"/>
    <p:sldId id="282" r:id="rId23"/>
    <p:sldId id="264" r:id="rId24"/>
    <p:sldId id="263" r:id="rId25"/>
    <p:sldId id="269" r:id="rId26"/>
    <p:sldId id="268" r:id="rId27"/>
    <p:sldId id="271" r:id="rId28"/>
    <p:sldId id="270" r:id="rId29"/>
    <p:sldId id="272" r:id="rId30"/>
    <p:sldId id="284" r:id="rId31"/>
    <p:sldId id="285" r:id="rId32"/>
    <p:sldId id="286" r:id="rId33"/>
    <p:sldId id="28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816BF69-4B08-428E-9A38-5CD3B65E6262}" type="datetimeFigureOut">
              <a:rPr lang="en-CA" smtClean="0"/>
              <a:pPr/>
              <a:t>12/11/2014</a:t>
            </a:fld>
            <a:endParaRPr lang="en-C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1A20E72-2095-46B8-B3E2-9047C96590FF}"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6BF69-4B08-428E-9A38-5CD3B65E6262}" type="datetimeFigureOut">
              <a:rPr lang="en-CA" smtClean="0"/>
              <a:pPr/>
              <a:t>12/11/2014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A20E72-2095-46B8-B3E2-9047C96590FF}"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6BF69-4B08-428E-9A38-5CD3B65E6262}" type="datetimeFigureOut">
              <a:rPr lang="en-CA" smtClean="0"/>
              <a:pPr/>
              <a:t>12/11/2014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A20E72-2095-46B8-B3E2-9047C96590FF}"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816BF69-4B08-428E-9A38-5CD3B65E6262}" type="datetimeFigureOut">
              <a:rPr lang="en-CA" smtClean="0"/>
              <a:pPr/>
              <a:t>12/11/2014</a:t>
            </a:fld>
            <a:endParaRPr lang="en-CA"/>
          </a:p>
        </p:txBody>
      </p:sp>
      <p:sp>
        <p:nvSpPr>
          <p:cNvPr id="5" name="Footer Placeholder 4"/>
          <p:cNvSpPr>
            <a:spLocks noGrp="1"/>
          </p:cNvSpPr>
          <p:nvPr>
            <p:ph type="ftr" sz="quarter" idx="11"/>
          </p:nvPr>
        </p:nvSpPr>
        <p:spPr>
          <a:xfrm>
            <a:off x="457200" y="6480969"/>
            <a:ext cx="4260056" cy="300831"/>
          </a:xfrm>
        </p:spPr>
        <p:txBody>
          <a:bodyPr/>
          <a:lstStyle/>
          <a:p>
            <a:endParaRPr lang="en-CA"/>
          </a:p>
        </p:txBody>
      </p:sp>
      <p:sp>
        <p:nvSpPr>
          <p:cNvPr id="6" name="Slide Number Placeholder 5"/>
          <p:cNvSpPr>
            <a:spLocks noGrp="1"/>
          </p:cNvSpPr>
          <p:nvPr>
            <p:ph type="sldNum" sz="quarter" idx="12"/>
          </p:nvPr>
        </p:nvSpPr>
        <p:spPr/>
        <p:txBody>
          <a:bodyPr/>
          <a:lstStyle/>
          <a:p>
            <a:fld id="{31A20E72-2095-46B8-B3E2-9047C96590FF}"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816BF69-4B08-428E-9A38-5CD3B65E6262}" type="datetimeFigureOut">
              <a:rPr lang="en-CA" smtClean="0"/>
              <a:pPr/>
              <a:t>12/11/2014</a:t>
            </a:fld>
            <a:endParaRPr lang="en-CA"/>
          </a:p>
        </p:txBody>
      </p:sp>
      <p:sp>
        <p:nvSpPr>
          <p:cNvPr id="5" name="Footer Placeholder 4"/>
          <p:cNvSpPr>
            <a:spLocks noGrp="1"/>
          </p:cNvSpPr>
          <p:nvPr>
            <p:ph type="ftr" sz="quarter" idx="11"/>
          </p:nvPr>
        </p:nvSpPr>
        <p:spPr>
          <a:xfrm>
            <a:off x="2619376" y="6480969"/>
            <a:ext cx="4260056" cy="300831"/>
          </a:xfrm>
        </p:spPr>
        <p:txBody>
          <a:bodyPr/>
          <a:lstStyle/>
          <a:p>
            <a:endParaRPr lang="en-CA"/>
          </a:p>
        </p:txBody>
      </p:sp>
      <p:sp>
        <p:nvSpPr>
          <p:cNvPr id="6" name="Slide Number Placeholder 5"/>
          <p:cNvSpPr>
            <a:spLocks noGrp="1"/>
          </p:cNvSpPr>
          <p:nvPr>
            <p:ph type="sldNum" sz="quarter" idx="12"/>
          </p:nvPr>
        </p:nvSpPr>
        <p:spPr>
          <a:xfrm>
            <a:off x="8451056" y="809624"/>
            <a:ext cx="502920" cy="300831"/>
          </a:xfrm>
        </p:spPr>
        <p:txBody>
          <a:bodyPr/>
          <a:lstStyle/>
          <a:p>
            <a:fld id="{31A20E72-2095-46B8-B3E2-9047C96590FF}" type="slidenum">
              <a:rPr lang="en-CA" smtClean="0"/>
              <a:pPr/>
              <a:t>‹#›</a:t>
            </a:fld>
            <a:endParaRPr lang="en-C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816BF69-4B08-428E-9A38-5CD3B65E6262}" type="datetimeFigureOut">
              <a:rPr lang="en-CA" smtClean="0"/>
              <a:pPr/>
              <a:t>12/11/2014</a:t>
            </a:fld>
            <a:endParaRPr lang="en-CA"/>
          </a:p>
        </p:txBody>
      </p:sp>
      <p:sp>
        <p:nvSpPr>
          <p:cNvPr id="6" name="Footer Placeholder 5"/>
          <p:cNvSpPr>
            <a:spLocks noGrp="1"/>
          </p:cNvSpPr>
          <p:nvPr>
            <p:ph type="ftr" sz="quarter" idx="11"/>
          </p:nvPr>
        </p:nvSpPr>
        <p:spPr>
          <a:xfrm>
            <a:off x="457200" y="6480969"/>
            <a:ext cx="4260056" cy="301752"/>
          </a:xfrm>
        </p:spPr>
        <p:txBody>
          <a:bodyPr/>
          <a:lstStyle/>
          <a:p>
            <a:endParaRPr lang="en-CA"/>
          </a:p>
        </p:txBody>
      </p:sp>
      <p:sp>
        <p:nvSpPr>
          <p:cNvPr id="7" name="Slide Number Placeholder 6"/>
          <p:cNvSpPr>
            <a:spLocks noGrp="1"/>
          </p:cNvSpPr>
          <p:nvPr>
            <p:ph type="sldNum" sz="quarter" idx="12"/>
          </p:nvPr>
        </p:nvSpPr>
        <p:spPr>
          <a:xfrm>
            <a:off x="7589520" y="6480969"/>
            <a:ext cx="502920" cy="301752"/>
          </a:xfrm>
        </p:spPr>
        <p:txBody>
          <a:bodyPr/>
          <a:lstStyle/>
          <a:p>
            <a:fld id="{31A20E72-2095-46B8-B3E2-9047C96590FF}"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816BF69-4B08-428E-9A38-5CD3B65E6262}" type="datetimeFigureOut">
              <a:rPr lang="en-CA" smtClean="0"/>
              <a:pPr/>
              <a:t>12/11/2014</a:t>
            </a:fld>
            <a:endParaRPr lang="en-CA"/>
          </a:p>
        </p:txBody>
      </p:sp>
      <p:sp>
        <p:nvSpPr>
          <p:cNvPr id="8" name="Footer Placeholder 7"/>
          <p:cNvSpPr>
            <a:spLocks noGrp="1"/>
          </p:cNvSpPr>
          <p:nvPr>
            <p:ph type="ftr" sz="quarter" idx="11"/>
          </p:nvPr>
        </p:nvSpPr>
        <p:spPr>
          <a:xfrm>
            <a:off x="457200" y="6480969"/>
            <a:ext cx="4261104" cy="301752"/>
          </a:xfrm>
        </p:spPr>
        <p:txBody>
          <a:bodyPr/>
          <a:lstStyle/>
          <a:p>
            <a:endParaRPr lang="en-C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1A20E72-2095-46B8-B3E2-9047C96590FF}"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16BF69-4B08-428E-9A38-5CD3B65E6262}" type="datetimeFigureOut">
              <a:rPr lang="en-CA" smtClean="0"/>
              <a:pPr/>
              <a:t>12/11/2014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A20E72-2095-46B8-B3E2-9047C96590FF}"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816BF69-4B08-428E-9A38-5CD3B65E6262}" type="datetimeFigureOut">
              <a:rPr lang="en-CA" smtClean="0"/>
              <a:pPr/>
              <a:t>12/11/2014</a:t>
            </a:fld>
            <a:endParaRPr lang="en-CA"/>
          </a:p>
        </p:txBody>
      </p:sp>
      <p:sp>
        <p:nvSpPr>
          <p:cNvPr id="3" name="Footer Placeholder 2"/>
          <p:cNvSpPr>
            <a:spLocks noGrp="1"/>
          </p:cNvSpPr>
          <p:nvPr>
            <p:ph type="ftr" sz="quarter" idx="11"/>
          </p:nvPr>
        </p:nvSpPr>
        <p:spPr>
          <a:xfrm>
            <a:off x="457200" y="6481890"/>
            <a:ext cx="4260056" cy="300831"/>
          </a:xfrm>
        </p:spPr>
        <p:txBody>
          <a:bodyPr/>
          <a:lstStyle/>
          <a:p>
            <a:endParaRPr lang="en-CA"/>
          </a:p>
        </p:txBody>
      </p:sp>
      <p:sp>
        <p:nvSpPr>
          <p:cNvPr id="4" name="Slide Number Placeholder 3"/>
          <p:cNvSpPr>
            <a:spLocks noGrp="1"/>
          </p:cNvSpPr>
          <p:nvPr>
            <p:ph type="sldNum" sz="quarter" idx="12"/>
          </p:nvPr>
        </p:nvSpPr>
        <p:spPr>
          <a:xfrm>
            <a:off x="7589520" y="6480969"/>
            <a:ext cx="502920" cy="301752"/>
          </a:xfrm>
        </p:spPr>
        <p:txBody>
          <a:bodyPr/>
          <a:lstStyle/>
          <a:p>
            <a:fld id="{31A20E72-2095-46B8-B3E2-9047C96590FF}"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816BF69-4B08-428E-9A38-5CD3B65E6262}" type="datetimeFigureOut">
              <a:rPr lang="en-CA" smtClean="0"/>
              <a:pPr/>
              <a:t>12/11/2014</a:t>
            </a:fld>
            <a:endParaRPr lang="en-C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1A20E72-2095-46B8-B3E2-9047C96590FF}"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816BF69-4B08-428E-9A38-5CD3B65E6262}" type="datetimeFigureOut">
              <a:rPr lang="en-CA" smtClean="0"/>
              <a:pPr/>
              <a:t>12/11/2014</a:t>
            </a:fld>
            <a:endParaRPr lang="en-C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1A20E72-2095-46B8-B3E2-9047C96590FF}"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816BF69-4B08-428E-9A38-5CD3B65E6262}" type="datetimeFigureOut">
              <a:rPr lang="en-CA" smtClean="0"/>
              <a:pPr/>
              <a:t>12/11/2014</a:t>
            </a:fld>
            <a:endParaRPr lang="en-C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1A20E72-2095-46B8-B3E2-9047C96590FF}"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iGoC8FTLKS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xXAoG8vAyz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ou5Ens-qNRc&amp;feature=related" TargetMode="External"/><Relationship Id="rId7" Type="http://schemas.openxmlformats.org/officeDocument/2006/relationships/hyperlink" Target="http://www.youtube.com/watch?v=77lPjNhL5X4&amp;feature=youtu.be" TargetMode="External"/><Relationship Id="rId2" Type="http://schemas.openxmlformats.org/officeDocument/2006/relationships/hyperlink" Target="http://www.youtube.com/watch?v=2RyPamyWotM" TargetMode="External"/><Relationship Id="rId1" Type="http://schemas.openxmlformats.org/officeDocument/2006/relationships/slideLayout" Target="../slideLayouts/slideLayout2.xml"/><Relationship Id="rId6" Type="http://schemas.openxmlformats.org/officeDocument/2006/relationships/hyperlink" Target="http://www.youtube.com/watch?v=cSIEXtDElOM&amp;feature=related" TargetMode="External"/><Relationship Id="rId5" Type="http://schemas.openxmlformats.org/officeDocument/2006/relationships/hyperlink" Target="http://www.youtube.com/watch?v=u-yLGIH7W9Y" TargetMode="External"/><Relationship Id="rId4" Type="http://schemas.openxmlformats.org/officeDocument/2006/relationships/hyperlink" Target="http://www.youtube.com/watch?v=lc-g-0Q0qb0&amp;feature=relat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3GhbVFjIaN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upworthy.com/boom-roasted-heres-why-you-dont-ask-a-feminist-to-hawk-your-sexist-product?g=2&amp;c=ufb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wikia.com/gijoe/images/e/e5/GIJoeBasicFig.jpg"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b="1" dirty="0" smtClean="0"/>
              <a:t>Gender and </a:t>
            </a:r>
            <a:r>
              <a:rPr lang="en-CA" b="1" dirty="0"/>
              <a:t>Identity</a:t>
            </a:r>
            <a:br>
              <a:rPr lang="en-CA" b="1" dirty="0"/>
            </a:br>
            <a:r>
              <a:rPr lang="en-CA" sz="1600" b="1" dirty="0">
                <a:hlinkClick r:id="rId2"/>
              </a:rPr>
              <a:t>http://</a:t>
            </a:r>
            <a:r>
              <a:rPr lang="en-CA" sz="1600" b="1" dirty="0" smtClean="0">
                <a:hlinkClick r:id="rId2"/>
              </a:rPr>
              <a:t>www.youtube.com/watch?v=iGoC8FTLKSI</a:t>
            </a:r>
            <a:r>
              <a:rPr lang="en-CA" b="1" dirty="0" smtClean="0"/>
              <a:t/>
            </a:r>
            <a:br>
              <a:rPr lang="en-CA" b="1" dirty="0" smtClean="0"/>
            </a:br>
            <a:endParaRPr lang="en-CA"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563490"/>
            <a:ext cx="5714603" cy="434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951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rPr>
              <a:t>What is Gender?</a:t>
            </a:r>
            <a:endParaRPr lang="en-CA" b="1" dirty="0">
              <a:solidFill>
                <a:schemeClr val="tx1"/>
              </a:solidFill>
            </a:endParaRPr>
          </a:p>
        </p:txBody>
      </p:sp>
      <p:sp>
        <p:nvSpPr>
          <p:cNvPr id="3" name="Content Placeholder 2"/>
          <p:cNvSpPr>
            <a:spLocks noGrp="1"/>
          </p:cNvSpPr>
          <p:nvPr>
            <p:ph idx="1"/>
          </p:nvPr>
        </p:nvSpPr>
        <p:spPr>
          <a:xfrm>
            <a:off x="457200" y="1484784"/>
            <a:ext cx="8686800" cy="5256584"/>
          </a:xfrm>
        </p:spPr>
        <p:txBody>
          <a:bodyPr>
            <a:normAutofit/>
          </a:bodyPr>
          <a:lstStyle/>
          <a:p>
            <a:r>
              <a:rPr lang="en-CA" sz="3600" b="1" dirty="0" smtClean="0">
                <a:solidFill>
                  <a:schemeClr val="accent1">
                    <a:lumMod val="75000"/>
                  </a:schemeClr>
                </a:solidFill>
              </a:rPr>
              <a:t>the </a:t>
            </a:r>
            <a:r>
              <a:rPr lang="en-CA" sz="3600" b="1" dirty="0">
                <a:solidFill>
                  <a:schemeClr val="accent1">
                    <a:lumMod val="75000"/>
                  </a:schemeClr>
                </a:solidFill>
              </a:rPr>
              <a:t>behaviour that </a:t>
            </a:r>
            <a:r>
              <a:rPr lang="en-CA" sz="3600" b="1" dirty="0" smtClean="0">
                <a:solidFill>
                  <a:schemeClr val="accent1">
                    <a:lumMod val="75000"/>
                  </a:schemeClr>
                </a:solidFill>
              </a:rPr>
              <a:t>a culture </a:t>
            </a:r>
            <a:r>
              <a:rPr lang="en-CA" sz="3600" b="1" dirty="0">
                <a:solidFill>
                  <a:schemeClr val="accent1">
                    <a:lumMod val="75000"/>
                  </a:schemeClr>
                </a:solidFill>
              </a:rPr>
              <a:t>associates with femininity and </a:t>
            </a:r>
            <a:r>
              <a:rPr lang="en-CA" sz="3600" b="1" dirty="0" smtClean="0">
                <a:solidFill>
                  <a:schemeClr val="accent1">
                    <a:lumMod val="75000"/>
                  </a:schemeClr>
                </a:solidFill>
              </a:rPr>
              <a:t>masculinity. They </a:t>
            </a:r>
            <a:r>
              <a:rPr lang="en-CA" sz="3600" b="1" dirty="0">
                <a:solidFill>
                  <a:schemeClr val="accent1">
                    <a:lumMod val="75000"/>
                  </a:schemeClr>
                </a:solidFill>
              </a:rPr>
              <a:t>are context/ time-specific and changeable</a:t>
            </a:r>
            <a:r>
              <a:rPr lang="en-CA" sz="3600" b="1" dirty="0" smtClean="0"/>
              <a:t>.</a:t>
            </a:r>
          </a:p>
          <a:p>
            <a:pPr marL="64008" indent="0">
              <a:buNone/>
            </a:pPr>
            <a:endParaRPr lang="en-CA" sz="3600" b="1" dirty="0"/>
          </a:p>
          <a:p>
            <a:r>
              <a:rPr lang="en-CA" sz="3600" b="1" dirty="0">
                <a:solidFill>
                  <a:schemeClr val="accent1">
                    <a:lumMod val="75000"/>
                  </a:schemeClr>
                </a:solidFill>
              </a:rPr>
              <a:t>Gender determines what is expected, allowed and valued in a woman or a man in a given context. </a:t>
            </a:r>
            <a:endParaRPr lang="en-CA" sz="3600" b="1" dirty="0" smtClean="0">
              <a:solidFill>
                <a:schemeClr val="accent1">
                  <a:lumMod val="75000"/>
                </a:schemeClr>
              </a:solidFill>
            </a:endParaRPr>
          </a:p>
          <a:p>
            <a:pPr marL="64008" indent="0" algn="r">
              <a:buNone/>
            </a:pPr>
            <a:r>
              <a:rPr lang="en-CA" sz="2400" b="1" dirty="0" smtClean="0"/>
              <a:t>What does this mean…..?</a:t>
            </a:r>
            <a:endParaRPr lang="en-CA" sz="2400" b="1" dirty="0"/>
          </a:p>
        </p:txBody>
      </p:sp>
    </p:spTree>
    <p:extLst>
      <p:ext uri="{BB962C8B-B14F-4D97-AF65-F5344CB8AC3E}">
        <p14:creationId xmlns:p14="http://schemas.microsoft.com/office/powerpoint/2010/main" val="332167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rPr>
              <a:t>What is Sex?</a:t>
            </a:r>
            <a:endParaRPr lang="en-CA" b="1" dirty="0">
              <a:solidFill>
                <a:schemeClr val="tx1"/>
              </a:solidFill>
            </a:endParaRPr>
          </a:p>
        </p:txBody>
      </p:sp>
      <p:sp>
        <p:nvSpPr>
          <p:cNvPr id="3" name="Content Placeholder 2"/>
          <p:cNvSpPr>
            <a:spLocks noGrp="1"/>
          </p:cNvSpPr>
          <p:nvPr>
            <p:ph idx="1"/>
          </p:nvPr>
        </p:nvSpPr>
        <p:spPr/>
        <p:txBody>
          <a:bodyPr/>
          <a:lstStyle/>
          <a:p>
            <a:r>
              <a:rPr lang="en-CA" b="1" dirty="0">
                <a:solidFill>
                  <a:schemeClr val="accent1">
                    <a:lumMod val="75000"/>
                  </a:schemeClr>
                </a:solidFill>
              </a:rPr>
              <a:t>'Sex' refers to biological characteristics </a:t>
            </a:r>
            <a:r>
              <a:rPr lang="en-CA" b="1" dirty="0"/>
              <a:t>which define humans as female or male. These biological characteristics are not mutually exclusive however, as there are individuals who possess both.</a:t>
            </a:r>
          </a:p>
        </p:txBody>
      </p:sp>
    </p:spTree>
    <p:extLst>
      <p:ext uri="{BB962C8B-B14F-4D97-AF65-F5344CB8AC3E}">
        <p14:creationId xmlns:p14="http://schemas.microsoft.com/office/powerpoint/2010/main" val="44570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 and Gender? Overview</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http://www.youtube.com/watch?v=xXAoG8vAyzI</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THINKING </a:t>
            </a:r>
            <a:r>
              <a:rPr lang="en-CA" b="1" dirty="0" smtClean="0"/>
              <a:t>POINTS:</a:t>
            </a:r>
            <a:endParaRPr lang="en-CA" b="1" dirty="0"/>
          </a:p>
        </p:txBody>
      </p:sp>
      <p:sp>
        <p:nvSpPr>
          <p:cNvPr id="3" name="Content Placeholder 2"/>
          <p:cNvSpPr>
            <a:spLocks noGrp="1"/>
          </p:cNvSpPr>
          <p:nvPr>
            <p:ph idx="1"/>
          </p:nvPr>
        </p:nvSpPr>
        <p:spPr/>
        <p:txBody>
          <a:bodyPr>
            <a:normAutofit lnSpcReduction="10000"/>
          </a:bodyPr>
          <a:lstStyle/>
          <a:p>
            <a:r>
              <a:rPr lang="en-CA" dirty="0" smtClean="0"/>
              <a:t>Make </a:t>
            </a:r>
            <a:r>
              <a:rPr lang="en-CA" dirty="0"/>
              <a:t>a list of </a:t>
            </a:r>
            <a:r>
              <a:rPr lang="en-CA" dirty="0" smtClean="0"/>
              <a:t>some specific ways </a:t>
            </a:r>
            <a:r>
              <a:rPr lang="en-CA" dirty="0"/>
              <a:t>in which boys and girls are socialised in to their </a:t>
            </a:r>
            <a:r>
              <a:rPr lang="en-CA" dirty="0" smtClean="0"/>
              <a:t>gender roles.</a:t>
            </a:r>
          </a:p>
          <a:p>
            <a:pPr marL="64008" indent="0">
              <a:buNone/>
            </a:pPr>
            <a:endParaRPr lang="en-CA" dirty="0" smtClean="0"/>
          </a:p>
          <a:p>
            <a:r>
              <a:rPr lang="en-CA" dirty="0" smtClean="0"/>
              <a:t>Do </a:t>
            </a:r>
            <a:r>
              <a:rPr lang="en-CA" dirty="0"/>
              <a:t>you think that traditional gender roles are reinforced by the </a:t>
            </a:r>
            <a:r>
              <a:rPr lang="en-CA" u="sng" dirty="0"/>
              <a:t>education system</a:t>
            </a:r>
            <a:r>
              <a:rPr lang="en-CA" dirty="0" smtClean="0"/>
              <a:t>?</a:t>
            </a:r>
          </a:p>
          <a:p>
            <a:r>
              <a:rPr lang="en-CA" dirty="0" smtClean="0"/>
              <a:t>How might </a:t>
            </a:r>
            <a:r>
              <a:rPr lang="en-CA" u="sng" dirty="0" smtClean="0"/>
              <a:t>families</a:t>
            </a:r>
            <a:r>
              <a:rPr lang="en-CA" dirty="0" smtClean="0"/>
              <a:t> socialize children?</a:t>
            </a:r>
          </a:p>
          <a:p>
            <a:r>
              <a:rPr lang="en-CA" dirty="0" smtClean="0"/>
              <a:t>How might </a:t>
            </a:r>
            <a:r>
              <a:rPr lang="en-CA" u="sng" dirty="0" smtClean="0"/>
              <a:t>the media </a:t>
            </a:r>
            <a:r>
              <a:rPr lang="en-CA" dirty="0" smtClean="0"/>
              <a:t>socialize children?</a:t>
            </a:r>
          </a:p>
          <a:p>
            <a:r>
              <a:rPr lang="en-CA" dirty="0" smtClean="0"/>
              <a:t>What about </a:t>
            </a:r>
            <a:r>
              <a:rPr lang="en-CA" u="sng" dirty="0" smtClean="0"/>
              <a:t>stores and advertising</a:t>
            </a:r>
            <a:r>
              <a:rPr lang="en-CA" dirty="0" smtClean="0"/>
              <a:t>?</a:t>
            </a:r>
            <a:endParaRPr lang="en-CA" dirty="0"/>
          </a:p>
          <a:p>
            <a:pPr marL="64008" indent="0">
              <a:buNone/>
            </a:pPr>
            <a:endParaRPr lang="en-CA" dirty="0"/>
          </a:p>
        </p:txBody>
      </p:sp>
    </p:spTree>
    <p:extLst>
      <p:ext uri="{BB962C8B-B14F-4D97-AF65-F5344CB8AC3E}">
        <p14:creationId xmlns:p14="http://schemas.microsoft.com/office/powerpoint/2010/main" val="361383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4572000"/>
          </a:xfrm>
        </p:spPr>
        <p:txBody>
          <a:bodyPr>
            <a:normAutofit/>
          </a:bodyPr>
          <a:lstStyle/>
          <a:p>
            <a:r>
              <a:rPr lang="en-CA" dirty="0" smtClean="0">
                <a:solidFill>
                  <a:schemeClr val="accent1">
                    <a:lumMod val="75000"/>
                  </a:schemeClr>
                </a:solidFill>
              </a:rPr>
              <a:t>Gender: Nature </a:t>
            </a:r>
            <a:r>
              <a:rPr lang="en-CA" dirty="0" err="1" smtClean="0">
                <a:solidFill>
                  <a:schemeClr val="accent1">
                    <a:lumMod val="75000"/>
                  </a:schemeClr>
                </a:solidFill>
              </a:rPr>
              <a:t>vs</a:t>
            </a:r>
            <a:r>
              <a:rPr lang="en-CA" dirty="0" smtClean="0">
                <a:solidFill>
                  <a:schemeClr val="accent1">
                    <a:lumMod val="75000"/>
                  </a:schemeClr>
                </a:solidFill>
              </a:rPr>
              <a:t> Nurture- What do you think?</a:t>
            </a:r>
            <a:r>
              <a:rPr lang="en-CA" dirty="0"/>
              <a:t/>
            </a:r>
            <a:br>
              <a:rPr lang="en-CA" dirty="0"/>
            </a:br>
            <a:r>
              <a:rPr lang="en-CA" dirty="0"/>
              <a:t/>
            </a:r>
            <a:br>
              <a:rPr lang="en-CA" dirty="0"/>
            </a:b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16832"/>
            <a:ext cx="5976664" cy="448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282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99392"/>
            <a:ext cx="8229600" cy="1399032"/>
          </a:xfrm>
        </p:spPr>
        <p:txBody>
          <a:bodyPr/>
          <a:lstStyle/>
          <a:p>
            <a:r>
              <a:rPr lang="en-US" dirty="0" smtClean="0"/>
              <a:t>Dumb Guy Poses </a:t>
            </a:r>
            <a:endParaRPr lang="en-US" dirty="0"/>
          </a:p>
        </p:txBody>
      </p:sp>
      <p:sp>
        <p:nvSpPr>
          <p:cNvPr id="3" name="Content Placeholder 2"/>
          <p:cNvSpPr>
            <a:spLocks noGrp="1"/>
          </p:cNvSpPr>
          <p:nvPr>
            <p:ph idx="1"/>
          </p:nvPr>
        </p:nvSpPr>
        <p:spPr/>
        <p:txBody>
          <a:bodyPr/>
          <a:lstStyle/>
          <a:p>
            <a:endParaRPr lang="en-US"/>
          </a:p>
        </p:txBody>
      </p:sp>
      <p:pic>
        <p:nvPicPr>
          <p:cNvPr id="44034" name="Picture 2" descr="http://x0a.xanga.com/137e15ea72c32280607637/w223539656.jpg"/>
          <p:cNvPicPr>
            <a:picLocks noChangeAspect="1" noChangeArrowheads="1"/>
          </p:cNvPicPr>
          <p:nvPr/>
        </p:nvPicPr>
        <p:blipFill>
          <a:blip r:embed="rId2" cstate="print"/>
          <a:srcRect/>
          <a:stretch>
            <a:fillRect/>
          </a:stretch>
        </p:blipFill>
        <p:spPr bwMode="auto">
          <a:xfrm>
            <a:off x="1403647" y="1124744"/>
            <a:ext cx="6068711" cy="57487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8229600" cy="1399032"/>
          </a:xfrm>
        </p:spPr>
        <p:txBody>
          <a:bodyPr/>
          <a:lstStyle/>
          <a:p>
            <a:r>
              <a:rPr lang="en-US" dirty="0" smtClean="0"/>
              <a:t>Dumb Girl Poses</a:t>
            </a:r>
            <a:endParaRPr lang="en-US" dirty="0"/>
          </a:p>
        </p:txBody>
      </p:sp>
      <p:sp>
        <p:nvSpPr>
          <p:cNvPr id="3" name="Content Placeholder 2"/>
          <p:cNvSpPr>
            <a:spLocks noGrp="1"/>
          </p:cNvSpPr>
          <p:nvPr>
            <p:ph idx="1"/>
          </p:nvPr>
        </p:nvSpPr>
        <p:spPr/>
        <p:txBody>
          <a:bodyPr/>
          <a:lstStyle/>
          <a:p>
            <a:endParaRPr lang="en-US" dirty="0"/>
          </a:p>
        </p:txBody>
      </p:sp>
      <p:pic>
        <p:nvPicPr>
          <p:cNvPr id="43012" name="Picture 4" descr="http://www.rungitom.com/wp-content/uploads/2012/01/dumb_girl_pose.jpg"/>
          <p:cNvPicPr>
            <a:picLocks noChangeAspect="1" noChangeArrowheads="1"/>
          </p:cNvPicPr>
          <p:nvPr/>
        </p:nvPicPr>
        <p:blipFill>
          <a:blip r:embed="rId2" cstate="print"/>
          <a:srcRect/>
          <a:stretch>
            <a:fillRect/>
          </a:stretch>
        </p:blipFill>
        <p:spPr bwMode="auto">
          <a:xfrm>
            <a:off x="1691680" y="1034630"/>
            <a:ext cx="5760640" cy="582337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51520" y="476672"/>
            <a:ext cx="8748972"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640960" cy="1399032"/>
          </a:xfrm>
        </p:spPr>
        <p:txBody>
          <a:bodyPr>
            <a:normAutofit/>
          </a:bodyPr>
          <a:lstStyle/>
          <a:p>
            <a:r>
              <a:rPr lang="en-US" sz="3200" dirty="0" smtClean="0"/>
              <a:t>Baby Storm (4 mo) and brother Jazz</a:t>
            </a:r>
            <a:endParaRPr lang="en-US" sz="3200" dirty="0"/>
          </a:p>
        </p:txBody>
      </p:sp>
      <p:sp>
        <p:nvSpPr>
          <p:cNvPr id="3" name="Content Placeholder 2"/>
          <p:cNvSpPr>
            <a:spLocks noGrp="1"/>
          </p:cNvSpPr>
          <p:nvPr>
            <p:ph idx="1"/>
          </p:nvPr>
        </p:nvSpPr>
        <p:spPr/>
        <p:txBody>
          <a:bodyPr/>
          <a:lstStyle/>
          <a:p>
            <a:endParaRPr lang="en-US" dirty="0"/>
          </a:p>
        </p:txBody>
      </p:sp>
      <p:pic>
        <p:nvPicPr>
          <p:cNvPr id="1026" name="Picture 2" descr="http://media.thestar.topscms.com/images/c1/81/4dc6ffcf4378887902ff5a592b60.jpeg"/>
          <p:cNvPicPr>
            <a:picLocks noChangeAspect="1" noChangeArrowheads="1"/>
          </p:cNvPicPr>
          <p:nvPr/>
        </p:nvPicPr>
        <p:blipFill>
          <a:blip r:embed="rId2" cstate="print"/>
          <a:srcRect/>
          <a:stretch>
            <a:fillRect/>
          </a:stretch>
        </p:blipFill>
        <p:spPr bwMode="auto">
          <a:xfrm>
            <a:off x="323528" y="1142999"/>
            <a:ext cx="8382000" cy="5715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are your opinions on the decision that Baby storm’s parents made to keep his/ her identity a secret?</a:t>
            </a:r>
          </a:p>
          <a:p>
            <a:r>
              <a:rPr lang="en-US" dirty="0" smtClean="0"/>
              <a:t>What are some potential positive outcomes of this?</a:t>
            </a:r>
          </a:p>
          <a:p>
            <a:r>
              <a:rPr lang="en-US" dirty="0" smtClean="0"/>
              <a:t>What are some potential negative outcomes of this?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this unit we will explore:</a:t>
            </a:r>
            <a:endParaRPr lang="en-CA" dirty="0"/>
          </a:p>
        </p:txBody>
      </p:sp>
      <p:sp>
        <p:nvSpPr>
          <p:cNvPr id="3" name="Content Placeholder 2"/>
          <p:cNvSpPr>
            <a:spLocks noGrp="1"/>
          </p:cNvSpPr>
          <p:nvPr>
            <p:ph idx="1"/>
          </p:nvPr>
        </p:nvSpPr>
        <p:spPr/>
        <p:txBody>
          <a:bodyPr/>
          <a:lstStyle/>
          <a:p>
            <a:r>
              <a:rPr lang="en-CA" dirty="0" smtClean="0"/>
              <a:t>The definitions of gender and sex</a:t>
            </a:r>
          </a:p>
          <a:p>
            <a:r>
              <a:rPr lang="en-CA" dirty="0" smtClean="0"/>
              <a:t>How these are developed</a:t>
            </a:r>
          </a:p>
          <a:p>
            <a:r>
              <a:rPr lang="en-CA" dirty="0" smtClean="0"/>
              <a:t>How they effect us and who we are</a:t>
            </a:r>
          </a:p>
          <a:p>
            <a:r>
              <a:rPr lang="en-CA" dirty="0" smtClean="0"/>
              <a:t>Gender stereotyping </a:t>
            </a:r>
            <a:endParaRPr lang="en-CA" dirty="0"/>
          </a:p>
        </p:txBody>
      </p:sp>
    </p:spTree>
    <p:extLst>
      <p:ext uri="{BB962C8B-B14F-4D97-AF65-F5344CB8AC3E}">
        <p14:creationId xmlns:p14="http://schemas.microsoft.com/office/powerpoint/2010/main" val="1077247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media.thestar.topscms.com/images/97/37/ea9c282249249d6e18b2fe4c6f53.jpeg"/>
          <p:cNvPicPr>
            <a:picLocks noChangeAspect="1" noChangeArrowheads="1"/>
          </p:cNvPicPr>
          <p:nvPr/>
        </p:nvPicPr>
        <p:blipFill>
          <a:blip r:embed="rId2" cstate="print"/>
          <a:srcRect/>
          <a:stretch>
            <a:fillRect/>
          </a:stretch>
        </p:blipFill>
        <p:spPr bwMode="auto">
          <a:xfrm>
            <a:off x="2267744" y="0"/>
            <a:ext cx="4104456" cy="705637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84" y="980728"/>
            <a:ext cx="8229600" cy="4572000"/>
          </a:xfrm>
        </p:spPr>
        <p:txBody>
          <a:bodyPr/>
          <a:lstStyle/>
          <a:p>
            <a:r>
              <a:rPr lang="en-CA" dirty="0" smtClean="0"/>
              <a:t>How do you think gender roles have changed for men and women over the last 50 years?</a:t>
            </a:r>
            <a:endParaRPr lang="en-CA"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708920"/>
            <a:ext cx="2951778"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www.funfacts.com.au/images/1950-housewife.jpg"/>
          <p:cNvPicPr>
            <a:picLocks noChangeAspect="1" noChangeArrowheads="1"/>
          </p:cNvPicPr>
          <p:nvPr/>
        </p:nvPicPr>
        <p:blipFill>
          <a:blip r:embed="rId3" cstate="print"/>
          <a:srcRect/>
          <a:stretch>
            <a:fillRect/>
          </a:stretch>
        </p:blipFill>
        <p:spPr bwMode="auto">
          <a:xfrm>
            <a:off x="4355976" y="2132856"/>
            <a:ext cx="4533837" cy="2448272"/>
          </a:xfrm>
          <a:prstGeom prst="rect">
            <a:avLst/>
          </a:prstGeom>
          <a:noFill/>
        </p:spPr>
      </p:pic>
    </p:spTree>
    <p:extLst>
      <p:ext uri="{BB962C8B-B14F-4D97-AF65-F5344CB8AC3E}">
        <p14:creationId xmlns:p14="http://schemas.microsoft.com/office/powerpoint/2010/main" val="1297724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928992" cy="1399032"/>
          </a:xfrm>
        </p:spPr>
        <p:txBody>
          <a:bodyPr>
            <a:noAutofit/>
          </a:bodyPr>
          <a:lstStyle/>
          <a:p>
            <a:pPr algn="ctr"/>
            <a:r>
              <a:rPr lang="en-US" sz="2800" b="1" dirty="0" smtClean="0"/>
              <a:t>From a 1950's high school home economics textbook, teaching girls how to prepare for married life.</a:t>
            </a:r>
            <a:br>
              <a:rPr lang="en-US" sz="2800" b="1" dirty="0" smtClean="0"/>
            </a:b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252536" y="1340768"/>
            <a:ext cx="9396536" cy="5400600"/>
          </a:xfrm>
        </p:spPr>
        <p:txBody>
          <a:bodyPr>
            <a:noAutofit/>
          </a:bodyPr>
          <a:lstStyle/>
          <a:p>
            <a:pPr>
              <a:buNone/>
            </a:pPr>
            <a:r>
              <a:rPr lang="en-US" sz="1200" b="1" dirty="0" smtClean="0"/>
              <a:t>	1.  Have dinner ready: Plan ahead, even the night before, to have a delicious meal on time. </a:t>
            </a:r>
            <a:r>
              <a:rPr lang="en-US" sz="1200" dirty="0" smtClean="0"/>
              <a:t>This is a way of letting him know that you have been thinking about him, and are concerned about his needs. Most men are hungry when they come home and the prospects of a good meal are part of the warm welcome needed.</a:t>
            </a:r>
            <a:br>
              <a:rPr lang="en-US" sz="1200" dirty="0" smtClean="0"/>
            </a:br>
            <a:r>
              <a:rPr lang="en-US" sz="1200" dirty="0" smtClean="0"/>
              <a:t/>
            </a:r>
            <a:br>
              <a:rPr lang="en-US" sz="1200" dirty="0" smtClean="0"/>
            </a:br>
            <a:r>
              <a:rPr lang="en-US" sz="1200" b="1" dirty="0" smtClean="0"/>
              <a:t>2. Prepare yourself: Take 15 minutes to rest so you will be refreshed when he arrives.</a:t>
            </a:r>
            <a:r>
              <a:rPr lang="en-US" sz="1200" dirty="0" smtClean="0"/>
              <a:t> Touch up your make-up, put a ribbon in your hair and be fresh looking. Be a little gay and a little more interesting. He may need a lift.</a:t>
            </a:r>
            <a:br>
              <a:rPr lang="en-US" sz="1200" dirty="0" smtClean="0"/>
            </a:br>
            <a:r>
              <a:rPr lang="en-US" sz="1200" dirty="0" smtClean="0"/>
              <a:t/>
            </a:r>
            <a:br>
              <a:rPr lang="en-US" sz="1200" dirty="0" smtClean="0"/>
            </a:br>
            <a:r>
              <a:rPr lang="en-US" sz="1200" b="1" dirty="0" smtClean="0"/>
              <a:t>3. Clear away the clutter. Make one last trip through the main part of the house just before your husband arrives, gathering up school books, toys, paper, etc. Then run a dust cloth over the tables</a:t>
            </a:r>
            <a:r>
              <a:rPr lang="en-US" sz="1200" dirty="0" smtClean="0"/>
              <a:t>. </a:t>
            </a:r>
            <a:br>
              <a:rPr lang="en-US" sz="1200" dirty="0" smtClean="0"/>
            </a:br>
            <a:r>
              <a:rPr lang="en-US" sz="1200" dirty="0" smtClean="0"/>
              <a:t>Your husband will feel he has reached a haven of rest and order, and it will give you a lift, too.</a:t>
            </a:r>
            <a:br>
              <a:rPr lang="en-US" sz="1200" dirty="0" smtClean="0"/>
            </a:br>
            <a:r>
              <a:rPr lang="en-US" sz="1200" dirty="0" smtClean="0"/>
              <a:t/>
            </a:r>
            <a:br>
              <a:rPr lang="en-US" sz="1200" dirty="0" smtClean="0"/>
            </a:br>
            <a:r>
              <a:rPr lang="en-US" sz="1200" b="1" dirty="0" smtClean="0"/>
              <a:t>4. Prepare the children: </a:t>
            </a:r>
            <a:r>
              <a:rPr lang="en-US" sz="1200" dirty="0" smtClean="0"/>
              <a:t>Take a few minutes to wash the children's hands and faces if they are small, comb their hair, and if necessary, change their clothes. They are little treasures and he would like to see them playing the part.</a:t>
            </a:r>
            <a:br>
              <a:rPr lang="en-US" sz="1200" dirty="0" smtClean="0"/>
            </a:br>
            <a:r>
              <a:rPr lang="en-US" sz="1200" dirty="0" smtClean="0"/>
              <a:t/>
            </a:r>
            <a:br>
              <a:rPr lang="en-US" sz="1200" dirty="0" smtClean="0"/>
            </a:br>
            <a:r>
              <a:rPr lang="en-US" sz="1200" b="1" dirty="0" smtClean="0"/>
              <a:t>5. Minimize the noise: At the time of his arrival, eliminate all noise of washer, dryer, dishwasher or vacuum. Try to encourage the children to be quiet. </a:t>
            </a:r>
            <a:r>
              <a:rPr lang="en-US" sz="1200" dirty="0" smtClean="0"/>
              <a:t/>
            </a:r>
            <a:br>
              <a:rPr lang="en-US" sz="1200" dirty="0" smtClean="0"/>
            </a:br>
            <a:r>
              <a:rPr lang="en-US" sz="1200" dirty="0" smtClean="0"/>
              <a:t>Be happy to see him. Greet him with a warm smile and be glad to see him.</a:t>
            </a:r>
            <a:br>
              <a:rPr lang="en-US" sz="1200" dirty="0" smtClean="0"/>
            </a:br>
            <a:r>
              <a:rPr lang="en-US" sz="1200" dirty="0" smtClean="0"/>
              <a:t/>
            </a:r>
            <a:br>
              <a:rPr lang="en-US" sz="1200" dirty="0" smtClean="0"/>
            </a:br>
            <a:r>
              <a:rPr lang="en-US" sz="1200" b="1" dirty="0" smtClean="0"/>
              <a:t>6. Things to avoid: Don't greet him with problems or complaints. Don't complain if he's late for dinner. </a:t>
            </a:r>
            <a:r>
              <a:rPr lang="en-US" sz="1200" dirty="0" smtClean="0"/>
              <a:t/>
            </a:r>
            <a:br>
              <a:rPr lang="en-US" sz="1200" dirty="0" smtClean="0"/>
            </a:br>
            <a:r>
              <a:rPr lang="en-US" sz="1200" dirty="0" smtClean="0"/>
              <a:t/>
            </a:r>
            <a:br>
              <a:rPr lang="en-US" sz="1200" dirty="0" smtClean="0"/>
            </a:br>
            <a:r>
              <a:rPr lang="en-US" sz="1200" b="1" dirty="0" smtClean="0"/>
              <a:t>7. Make him comfortable: Have him lean back in a comfortable chair or suggest he lie down in the bedroom. Have a cool or warm drink ready for him. Arrange his pillow and offer to take off his shoes. </a:t>
            </a:r>
            <a:r>
              <a:rPr lang="en-US" sz="1200" dirty="0" smtClean="0"/>
              <a:t/>
            </a:r>
            <a:br>
              <a:rPr lang="en-US" sz="1200" dirty="0" smtClean="0"/>
            </a:br>
            <a:r>
              <a:rPr lang="en-US" sz="1200" dirty="0" smtClean="0"/>
              <a:t>Speak in a low, soft, soothing and pleasant voice. Allow him to relax and unwind.</a:t>
            </a:r>
            <a:br>
              <a:rPr lang="en-US" sz="1200" dirty="0" smtClean="0"/>
            </a:br>
            <a:r>
              <a:rPr lang="en-US" sz="1200" dirty="0" smtClean="0"/>
              <a:t/>
            </a:r>
            <a:br>
              <a:rPr lang="en-US" sz="1200" dirty="0" smtClean="0"/>
            </a:br>
            <a:r>
              <a:rPr lang="en-US" sz="1200" b="1" dirty="0" smtClean="0"/>
              <a:t>8. Listen to him: You may have a dozen things to tell him, but the moment of his arrival is not the time. Let him talk first.</a:t>
            </a:r>
            <a:br>
              <a:rPr lang="en-US" sz="1200" b="1" dirty="0" smtClean="0"/>
            </a:br>
            <a:r>
              <a:rPr lang="en-US" sz="1200" dirty="0" smtClean="0"/>
              <a:t/>
            </a:r>
            <a:br>
              <a:rPr lang="en-US" sz="1200" dirty="0" smtClean="0"/>
            </a:br>
            <a:r>
              <a:rPr lang="en-US" sz="1200" b="1" dirty="0" smtClean="0"/>
              <a:t>9. Make the evening his: Never complain if he does not take you out to dinner or to other places of entertainment; instead, try to understand his world of strain and pressure, his need to be home and relax.</a:t>
            </a:r>
            <a:r>
              <a:rPr lang="en-US" sz="1200" dirty="0" smtClean="0"/>
              <a:t/>
            </a:r>
            <a:br>
              <a:rPr lang="en-US" sz="1200" dirty="0" smtClean="0"/>
            </a:br>
            <a:r>
              <a:rPr lang="en-US" sz="1200" dirty="0" smtClean="0"/>
              <a:t/>
            </a:r>
            <a:br>
              <a:rPr lang="en-US" sz="1200" dirty="0" smtClean="0"/>
            </a:br>
            <a:r>
              <a:rPr lang="en-US" sz="1200" b="1" dirty="0" smtClean="0"/>
              <a:t>10. The goal: Try to make your home a place of peace and order where your husband can relax.</a:t>
            </a:r>
            <a:endParaRPr lang="en-US" sz="1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399032"/>
          </a:xfrm>
        </p:spPr>
        <p:txBody>
          <a:bodyPr>
            <a:normAutofit fontScale="90000"/>
          </a:bodyPr>
          <a:lstStyle/>
          <a:p>
            <a:r>
              <a:rPr lang="en-CA" b="1" dirty="0">
                <a:solidFill>
                  <a:schemeClr val="tx1"/>
                </a:solidFill>
              </a:rPr>
              <a:t>How do you think gender roles </a:t>
            </a:r>
            <a:r>
              <a:rPr lang="en-CA" b="1" dirty="0" smtClean="0">
                <a:solidFill>
                  <a:schemeClr val="tx1"/>
                </a:solidFill>
              </a:rPr>
              <a:t>will change in the next 50 </a:t>
            </a:r>
            <a:r>
              <a:rPr lang="en-CA" b="1" dirty="0">
                <a:solidFill>
                  <a:schemeClr val="tx1"/>
                </a:solidFill>
              </a:rPr>
              <a:t>years?</a:t>
            </a:r>
            <a:r>
              <a:rPr lang="en-CA" dirty="0"/>
              <a:t/>
            </a:r>
            <a:br>
              <a:rPr lang="en-CA" dirty="0"/>
            </a:br>
            <a:endParaRPr lang="en-CA"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037868"/>
            <a:ext cx="4896544" cy="526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335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60648"/>
            <a:ext cx="8229600" cy="4572000"/>
          </a:xfrm>
        </p:spPr>
        <p:txBody>
          <a:bodyPr/>
          <a:lstStyle/>
          <a:p>
            <a:r>
              <a:rPr lang="en-CA" b="1" dirty="0"/>
              <a:t>Stratham (1986)</a:t>
            </a:r>
            <a:r>
              <a:rPr lang="en-CA" dirty="0"/>
              <a:t> found that by the age of five, most children have acquired a clear gender identity. They know what gender they belong to and they have a clear idea of what constitutes appropriate behaviour for that gender.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290741"/>
            <a:ext cx="4032448" cy="3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24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Psychologists say about Gender:</a:t>
            </a:r>
            <a:endParaRPr lang="en-CA" dirty="0"/>
          </a:p>
        </p:txBody>
      </p:sp>
      <p:sp>
        <p:nvSpPr>
          <p:cNvPr id="3" name="Content Placeholder 2"/>
          <p:cNvSpPr>
            <a:spLocks noGrp="1"/>
          </p:cNvSpPr>
          <p:nvPr>
            <p:ph idx="1"/>
          </p:nvPr>
        </p:nvSpPr>
        <p:spPr/>
        <p:txBody>
          <a:bodyPr/>
          <a:lstStyle/>
          <a:p>
            <a:r>
              <a:rPr lang="en-CA" dirty="0" smtClean="0"/>
              <a:t>Read article-</a:t>
            </a:r>
          </a:p>
          <a:p>
            <a:r>
              <a:rPr lang="en-CA" dirty="0" smtClean="0"/>
              <a:t>Questions and discuss</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022189"/>
            <a:ext cx="2520280" cy="383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716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712968" cy="6192688"/>
          </a:xfrm>
        </p:spPr>
        <p:txBody>
          <a:bodyPr>
            <a:normAutofit fontScale="77500" lnSpcReduction="20000"/>
          </a:bodyPr>
          <a:lstStyle/>
          <a:p>
            <a:r>
              <a:rPr lang="en-CA" sz="3500" dirty="0" smtClean="0"/>
              <a:t>What do the following clips teach us about what it means to be a man or a woman? What Gender Stereotypes do you notice?</a:t>
            </a:r>
          </a:p>
          <a:p>
            <a:r>
              <a:rPr lang="en-CA" sz="3500" dirty="0" smtClean="0"/>
              <a:t>Do you agree with these messages?</a:t>
            </a:r>
          </a:p>
          <a:p>
            <a:pPr marL="64008" indent="0">
              <a:buNone/>
            </a:pPr>
            <a:endParaRPr lang="en-CA" dirty="0" smtClean="0"/>
          </a:p>
          <a:p>
            <a:pPr marL="64008" indent="0">
              <a:buNone/>
            </a:pPr>
            <a:r>
              <a:rPr lang="en-CA" sz="1600" dirty="0" smtClean="0"/>
              <a:t>(Man’s last Stand)</a:t>
            </a:r>
          </a:p>
          <a:p>
            <a:pPr marL="64008" indent="0">
              <a:buNone/>
            </a:pPr>
            <a:r>
              <a:rPr lang="en-CA" sz="1600" dirty="0" smtClean="0">
                <a:hlinkClick r:id="rId2"/>
              </a:rPr>
              <a:t>http</a:t>
            </a:r>
            <a:r>
              <a:rPr lang="en-CA" sz="1600" dirty="0">
                <a:hlinkClick r:id="rId2"/>
              </a:rPr>
              <a:t>://</a:t>
            </a:r>
            <a:r>
              <a:rPr lang="en-CA" sz="1600" dirty="0" smtClean="0">
                <a:hlinkClick r:id="rId2"/>
              </a:rPr>
              <a:t>www.youtube.com/watch?v=2RyPamyWotM</a:t>
            </a:r>
            <a:endParaRPr lang="en-CA" sz="1600" dirty="0" smtClean="0"/>
          </a:p>
          <a:p>
            <a:pPr marL="64008" indent="0">
              <a:buNone/>
            </a:pPr>
            <a:endParaRPr lang="en-CA" sz="1600" dirty="0" smtClean="0"/>
          </a:p>
          <a:p>
            <a:pPr marL="64008" indent="0">
              <a:buNone/>
            </a:pPr>
            <a:endParaRPr lang="en-CA" sz="1600" dirty="0"/>
          </a:p>
          <a:p>
            <a:pPr marL="64008" indent="0">
              <a:buNone/>
            </a:pPr>
            <a:r>
              <a:rPr lang="en-CA" sz="1600" dirty="0" smtClean="0"/>
              <a:t>(Woman’s last stand)     - NOTE- F-word used)</a:t>
            </a:r>
          </a:p>
          <a:p>
            <a:pPr marL="64008" indent="0">
              <a:buNone/>
            </a:pPr>
            <a:r>
              <a:rPr lang="en-CA" sz="1600" dirty="0">
                <a:hlinkClick r:id="rId3"/>
              </a:rPr>
              <a:t>http://</a:t>
            </a:r>
            <a:r>
              <a:rPr lang="en-CA" sz="1600" dirty="0" smtClean="0">
                <a:hlinkClick r:id="rId3"/>
              </a:rPr>
              <a:t>www.youtube.com/watch?v=ou5Ens-qNRc&amp;feature=related</a:t>
            </a:r>
            <a:endParaRPr lang="en-CA" sz="1600" dirty="0" smtClean="0"/>
          </a:p>
          <a:p>
            <a:pPr marL="64008" indent="0">
              <a:buNone/>
            </a:pPr>
            <a:endParaRPr lang="en-CA" sz="1600" dirty="0"/>
          </a:p>
          <a:p>
            <a:pPr marL="64008" indent="0">
              <a:buNone/>
            </a:pPr>
            <a:r>
              <a:rPr lang="en-CA" sz="1600" dirty="0" smtClean="0"/>
              <a:t>(</a:t>
            </a:r>
            <a:r>
              <a:rPr lang="en-CA" sz="1600" dirty="0" err="1" smtClean="0"/>
              <a:t>Superbowl</a:t>
            </a:r>
            <a:r>
              <a:rPr lang="en-CA" sz="1600" dirty="0" smtClean="0"/>
              <a:t>- </a:t>
            </a:r>
            <a:r>
              <a:rPr lang="en-CA" sz="1600" dirty="0" err="1" smtClean="0"/>
              <a:t>manvertising</a:t>
            </a:r>
            <a:r>
              <a:rPr lang="en-CA" sz="1600" dirty="0" smtClean="0"/>
              <a:t>)</a:t>
            </a:r>
          </a:p>
          <a:p>
            <a:pPr marL="64008" indent="0">
              <a:buNone/>
            </a:pPr>
            <a:r>
              <a:rPr lang="en-CA" sz="1600" dirty="0">
                <a:hlinkClick r:id="rId4"/>
              </a:rPr>
              <a:t>http://</a:t>
            </a:r>
            <a:r>
              <a:rPr lang="en-CA" sz="1600" dirty="0" smtClean="0">
                <a:hlinkClick r:id="rId4"/>
              </a:rPr>
              <a:t>www.youtube.com/watch?v=lc-g-0Q0qb0&amp;feature=related</a:t>
            </a:r>
            <a:endParaRPr lang="en-CA" sz="1600" dirty="0" smtClean="0"/>
          </a:p>
          <a:p>
            <a:pPr marL="64008" indent="0">
              <a:buNone/>
            </a:pPr>
            <a:endParaRPr lang="en-CA" sz="1600" dirty="0"/>
          </a:p>
          <a:p>
            <a:pPr marL="64008" indent="0">
              <a:buNone/>
            </a:pPr>
            <a:r>
              <a:rPr lang="en-CA" sz="1600" dirty="0" smtClean="0"/>
              <a:t>(</a:t>
            </a:r>
            <a:r>
              <a:rPr lang="en-CA" sz="1600" dirty="0" err="1" smtClean="0"/>
              <a:t>Sh</a:t>
            </a:r>
            <a:r>
              <a:rPr lang="en-CA" sz="1600" dirty="0" smtClean="0"/>
              <a:t>** girls say)</a:t>
            </a:r>
          </a:p>
          <a:p>
            <a:pPr marL="64008" indent="0">
              <a:buNone/>
            </a:pPr>
            <a:r>
              <a:rPr lang="en-CA" sz="1600" dirty="0">
                <a:hlinkClick r:id="rId5"/>
              </a:rPr>
              <a:t>http://</a:t>
            </a:r>
            <a:r>
              <a:rPr lang="en-CA" sz="1600" dirty="0" smtClean="0">
                <a:hlinkClick r:id="rId5"/>
              </a:rPr>
              <a:t>www.youtube.com/watch?v=u-yLGIH7W9Y</a:t>
            </a:r>
            <a:endParaRPr lang="en-CA" sz="1600" dirty="0" smtClean="0"/>
          </a:p>
          <a:p>
            <a:pPr marL="64008" indent="0">
              <a:buNone/>
            </a:pPr>
            <a:endParaRPr lang="en-CA" sz="1600" dirty="0" smtClean="0"/>
          </a:p>
          <a:p>
            <a:pPr marL="64008" indent="0">
              <a:buNone/>
            </a:pPr>
            <a:endParaRPr lang="en-CA" dirty="0" smtClean="0"/>
          </a:p>
          <a:p>
            <a:r>
              <a:rPr lang="en-CA" dirty="0" smtClean="0">
                <a:hlinkClick r:id="rId6"/>
              </a:rPr>
              <a:t>http://www.youtube.com/watch?v=cSIEXtDElOM&amp;feature=related</a:t>
            </a:r>
            <a:endParaRPr lang="en-CA" dirty="0" smtClean="0"/>
          </a:p>
          <a:p>
            <a:r>
              <a:rPr lang="en-CA" dirty="0">
                <a:hlinkClick r:id="rId7"/>
              </a:rPr>
              <a:t>http://</a:t>
            </a:r>
            <a:r>
              <a:rPr lang="en-CA" dirty="0" smtClean="0">
                <a:hlinkClick r:id="rId7"/>
              </a:rPr>
              <a:t>www.youtube.com/watch?v=77lPjNhL5X4&amp;feature=youtu.be</a:t>
            </a:r>
            <a:r>
              <a:rPr lang="en-CA" dirty="0" smtClean="0"/>
              <a:t> (</a:t>
            </a:r>
            <a:r>
              <a:rPr lang="en-CA" dirty="0" err="1" smtClean="0"/>
              <a:t>Laci</a:t>
            </a:r>
            <a:r>
              <a:rPr lang="en-CA" dirty="0" smtClean="0"/>
              <a:t> Green- Men and </a:t>
            </a:r>
            <a:r>
              <a:rPr lang="en-CA" dirty="0" err="1" smtClean="0"/>
              <a:t>Feminity</a:t>
            </a:r>
            <a:r>
              <a:rPr lang="en-CA" dirty="0" smtClean="0"/>
              <a:t>)</a:t>
            </a:r>
            <a:endParaRPr lang="en-CA" dirty="0"/>
          </a:p>
        </p:txBody>
      </p:sp>
    </p:spTree>
    <p:extLst>
      <p:ext uri="{BB962C8B-B14F-4D97-AF65-F5344CB8AC3E}">
        <p14:creationId xmlns:p14="http://schemas.microsoft.com/office/powerpoint/2010/main" val="2728586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What do the following clips teach us about what it means to be a man or a woman? What Gender Stereotypes do you notice?</a:t>
            </a:r>
          </a:p>
          <a:p>
            <a:r>
              <a:rPr lang="en-CA" dirty="0"/>
              <a:t>Do you agree with these messages</a:t>
            </a:r>
            <a:r>
              <a:rPr lang="en-CA" dirty="0" smtClean="0"/>
              <a:t>? Why, why not?</a:t>
            </a:r>
            <a:endParaRPr lang="en-CA" dirty="0"/>
          </a:p>
          <a:p>
            <a:pPr marL="64008" indent="0">
              <a:buNone/>
            </a:pPr>
            <a:endParaRPr lang="en-CA" dirty="0"/>
          </a:p>
        </p:txBody>
      </p:sp>
    </p:spTree>
    <p:extLst>
      <p:ext uri="{BB962C8B-B14F-4D97-AF65-F5344CB8AC3E}">
        <p14:creationId xmlns:p14="http://schemas.microsoft.com/office/powerpoint/2010/main" val="3907639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64008" indent="0" algn="ctr">
              <a:buNone/>
            </a:pPr>
            <a:r>
              <a:rPr lang="en-CA" dirty="0" smtClean="0"/>
              <a:t>Born as a boy, raised as a girl</a:t>
            </a:r>
          </a:p>
          <a:p>
            <a:pPr marL="64008" indent="0" algn="ctr">
              <a:buNone/>
            </a:pPr>
            <a:r>
              <a:rPr lang="en-CA" dirty="0" smtClean="0"/>
              <a:t>The story of David Reimer</a:t>
            </a:r>
          </a:p>
          <a:p>
            <a:pPr marL="64008" indent="0" algn="ctr">
              <a:buNone/>
            </a:pPr>
            <a:endParaRPr lang="en-CA" dirty="0"/>
          </a:p>
          <a:p>
            <a:pPr marL="64008" indent="0" algn="ctr">
              <a:buNone/>
            </a:pPr>
            <a:r>
              <a:rPr lang="en-CA" dirty="0">
                <a:hlinkClick r:id="rId2"/>
              </a:rPr>
              <a:t>http://</a:t>
            </a:r>
            <a:r>
              <a:rPr lang="en-CA" dirty="0" smtClean="0">
                <a:hlinkClick r:id="rId2"/>
              </a:rPr>
              <a:t>www.youtube.com/watch?v=3GhbVFjIaN0</a:t>
            </a:r>
            <a:endParaRPr lang="en-CA" dirty="0" smtClean="0"/>
          </a:p>
          <a:p>
            <a:pPr marL="64008" indent="0" algn="ctr">
              <a:buNone/>
            </a:pPr>
            <a:endParaRPr lang="en-CA" dirty="0" smtClean="0"/>
          </a:p>
          <a:p>
            <a:pPr marL="64008" indent="0" algn="ctr">
              <a:buNone/>
            </a:pPr>
            <a:r>
              <a:rPr lang="en-CA" dirty="0" smtClean="0"/>
              <a:t>Killing us Softly</a:t>
            </a:r>
            <a:r>
              <a:rPr lang="en-CA" smtClean="0"/>
              <a:t>, advertising and gender</a:t>
            </a:r>
            <a:endParaRPr lang="en-CA" dirty="0" smtClean="0"/>
          </a:p>
          <a:p>
            <a:pPr marL="64008" indent="0" algn="ctr">
              <a:buNone/>
            </a:pPr>
            <a:endParaRPr lang="en-CA" dirty="0"/>
          </a:p>
        </p:txBody>
      </p:sp>
    </p:spTree>
    <p:extLst>
      <p:ext uri="{BB962C8B-B14F-4D97-AF65-F5344CB8AC3E}">
        <p14:creationId xmlns:p14="http://schemas.microsoft.com/office/powerpoint/2010/main" val="3881560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Sex and Gender Activity-</a:t>
            </a:r>
            <a:endParaRPr lang="en-CA" dirty="0"/>
          </a:p>
        </p:txBody>
      </p:sp>
      <p:sp>
        <p:nvSpPr>
          <p:cNvPr id="3" name="Content Placeholder 2"/>
          <p:cNvSpPr>
            <a:spLocks noGrp="1"/>
          </p:cNvSpPr>
          <p:nvPr>
            <p:ph idx="1"/>
          </p:nvPr>
        </p:nvSpPr>
        <p:spPr/>
        <p:txBody>
          <a:bodyPr/>
          <a:lstStyle/>
          <a:p>
            <a:r>
              <a:rPr lang="en-CA" dirty="0" smtClean="0"/>
              <a:t>Mayfair mall visit and analysis of how gender is being promoted and sold.</a:t>
            </a:r>
          </a:p>
          <a:p>
            <a:endParaRPr lang="en-CA" dirty="0" smtClean="0"/>
          </a:p>
          <a:p>
            <a:r>
              <a:rPr lang="en-CA" sz="2400" dirty="0" smtClean="0">
                <a:hlinkClick r:id="rId2"/>
              </a:rPr>
              <a:t>http://www.upworthy.com/boom-roasted-heres-why-you-dont-ask-a-feminist-to-hawk-your-sexist-product?g=2&amp;c=ufb1</a:t>
            </a:r>
            <a:r>
              <a:rPr lang="en-CA" sz="2400" dirty="0" smtClean="0"/>
              <a:t>    (Lady Pens)</a:t>
            </a:r>
          </a:p>
          <a:p>
            <a:endParaRPr lang="en-CA" dirty="0"/>
          </a:p>
        </p:txBody>
      </p:sp>
    </p:spTree>
    <p:extLst>
      <p:ext uri="{BB962C8B-B14F-4D97-AF65-F5344CB8AC3E}">
        <p14:creationId xmlns:p14="http://schemas.microsoft.com/office/powerpoint/2010/main" val="756703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809328"/>
            <a:ext cx="604867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09812"/>
            <a:ext cx="8229600" cy="1399032"/>
          </a:xfrm>
        </p:spPr>
        <p:txBody>
          <a:bodyPr/>
          <a:lstStyle/>
          <a:p>
            <a:r>
              <a:rPr lang="en-CA" dirty="0" smtClean="0"/>
              <a:t>Jenna </a:t>
            </a:r>
            <a:r>
              <a:rPr lang="en-CA" dirty="0" err="1" smtClean="0"/>
              <a:t>Talackova</a:t>
            </a:r>
            <a:r>
              <a:rPr lang="en-CA" dirty="0" smtClean="0"/>
              <a:t/>
            </a:r>
            <a:br>
              <a:rPr lang="en-CA" dirty="0" smtClean="0"/>
            </a:br>
            <a:r>
              <a:rPr lang="en-CA" sz="1600" dirty="0" smtClean="0"/>
              <a:t>(article)</a:t>
            </a:r>
            <a:endParaRPr lang="en-CA" sz="1600" dirty="0"/>
          </a:p>
        </p:txBody>
      </p:sp>
    </p:spTree>
    <p:extLst>
      <p:ext uri="{BB962C8B-B14F-4D97-AF65-F5344CB8AC3E}">
        <p14:creationId xmlns:p14="http://schemas.microsoft.com/office/powerpoint/2010/main" val="2028367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 JOE (1964)</a:t>
            </a:r>
            <a:endParaRPr lang="en-US" dirty="0"/>
          </a:p>
        </p:txBody>
      </p:sp>
      <p:sp>
        <p:nvSpPr>
          <p:cNvPr id="3" name="Content Placeholder 2"/>
          <p:cNvSpPr>
            <a:spLocks noGrp="1"/>
          </p:cNvSpPr>
          <p:nvPr>
            <p:ph idx="1"/>
          </p:nvPr>
        </p:nvSpPr>
        <p:spPr/>
        <p:txBody>
          <a:bodyPr/>
          <a:lstStyle/>
          <a:p>
            <a:endParaRPr lang="en-US" dirty="0"/>
          </a:p>
        </p:txBody>
      </p:sp>
      <p:pic>
        <p:nvPicPr>
          <p:cNvPr id="39938" name="Picture 2" descr="http://images2.wikia.nocookie.net/__cb20090727062303/gijoe/images/thumb/e/e5/GIJoeBasicFig.jpg/150px-GIJoeBasicFig.jpg">
            <a:hlinkClick r:id="rId2"/>
          </p:cNvPr>
          <p:cNvPicPr>
            <a:picLocks noChangeAspect="1" noChangeArrowheads="1"/>
          </p:cNvPicPr>
          <p:nvPr/>
        </p:nvPicPr>
        <p:blipFill>
          <a:blip r:embed="rId3" cstate="print"/>
          <a:srcRect/>
          <a:stretch>
            <a:fillRect/>
          </a:stretch>
        </p:blipFill>
        <p:spPr bwMode="auto">
          <a:xfrm>
            <a:off x="2987824" y="1556792"/>
            <a:ext cx="1944216" cy="4990156"/>
          </a:xfrm>
          <a:prstGeom prst="rect">
            <a:avLst/>
          </a:prstGeom>
          <a:noFill/>
        </p:spPr>
      </p:pic>
      <p:pic>
        <p:nvPicPr>
          <p:cNvPr id="39940" name="Picture 4" descr="http://rtyme.moonfruit.com/communities/004/005/606/912/images/4512650296.jpg"/>
          <p:cNvPicPr>
            <a:picLocks noChangeAspect="1" noChangeArrowheads="1"/>
          </p:cNvPicPr>
          <p:nvPr/>
        </p:nvPicPr>
        <p:blipFill>
          <a:blip r:embed="rId4" cstate="print"/>
          <a:srcRect/>
          <a:stretch>
            <a:fillRect/>
          </a:stretch>
        </p:blipFill>
        <p:spPr bwMode="auto">
          <a:xfrm>
            <a:off x="5220072" y="692696"/>
            <a:ext cx="3333750" cy="59626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a:t>
            </a:r>
            <a:endParaRPr lang="en-US" dirty="0"/>
          </a:p>
        </p:txBody>
      </p:sp>
      <p:sp>
        <p:nvSpPr>
          <p:cNvPr id="3" name="Content Placeholder 2"/>
          <p:cNvSpPr>
            <a:spLocks noGrp="1"/>
          </p:cNvSpPr>
          <p:nvPr>
            <p:ph idx="1"/>
          </p:nvPr>
        </p:nvSpPr>
        <p:spPr/>
        <p:txBody>
          <a:bodyPr/>
          <a:lstStyle/>
          <a:p>
            <a:endParaRPr lang="en-US"/>
          </a:p>
        </p:txBody>
      </p:sp>
      <p:pic>
        <p:nvPicPr>
          <p:cNvPr id="40962" name="Picture 2" descr="http://i.ebayimg.com/t/VINTAGE-GI-JOE-1970-1973-ADVENTURE-TEAM-SEA-ADVENTURER-HH-/00/s/NDgwWDY0MA==/$(KGrHqJ,!iwE8MUmb!kUBPQr3zdrH!~~60_3.JPG"/>
          <p:cNvPicPr>
            <a:picLocks noChangeAspect="1" noChangeArrowheads="1"/>
          </p:cNvPicPr>
          <p:nvPr/>
        </p:nvPicPr>
        <p:blipFill>
          <a:blip r:embed="rId2" cstate="print"/>
          <a:srcRect/>
          <a:stretch>
            <a:fillRect/>
          </a:stretch>
        </p:blipFill>
        <p:spPr bwMode="auto">
          <a:xfrm>
            <a:off x="0" y="1700808"/>
            <a:ext cx="4559829" cy="3419872"/>
          </a:xfrm>
          <a:prstGeom prst="rect">
            <a:avLst/>
          </a:prstGeom>
          <a:noFill/>
        </p:spPr>
      </p:pic>
      <p:pic>
        <p:nvPicPr>
          <p:cNvPr id="40964" name="Picture 4" descr="http://2.bp.blogspot.com/-Hbok4TGXbpE/TnZWtsd3MWI/AAAAAAAAB1Q/wXOar0QCGzo/s1600/Land%2BAdventurer%2B9.jpg"/>
          <p:cNvPicPr>
            <a:picLocks noChangeAspect="1" noChangeArrowheads="1"/>
          </p:cNvPicPr>
          <p:nvPr/>
        </p:nvPicPr>
        <p:blipFill>
          <a:blip r:embed="rId3" cstate="print"/>
          <a:srcRect/>
          <a:stretch>
            <a:fillRect/>
          </a:stretch>
        </p:blipFill>
        <p:spPr bwMode="auto">
          <a:xfrm>
            <a:off x="4162425" y="332656"/>
            <a:ext cx="4981575" cy="55816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a:t>
            </a:r>
            <a:endParaRPr lang="en-US" dirty="0"/>
          </a:p>
        </p:txBody>
      </p:sp>
      <p:sp>
        <p:nvSpPr>
          <p:cNvPr id="3" name="Content Placeholder 2"/>
          <p:cNvSpPr>
            <a:spLocks noGrp="1"/>
          </p:cNvSpPr>
          <p:nvPr>
            <p:ph idx="1"/>
          </p:nvPr>
        </p:nvSpPr>
        <p:spPr/>
        <p:txBody>
          <a:bodyPr/>
          <a:lstStyle/>
          <a:p>
            <a:endParaRPr lang="en-US"/>
          </a:p>
        </p:txBody>
      </p:sp>
      <p:pic>
        <p:nvPicPr>
          <p:cNvPr id="41986" name="Picture 2" descr="http://t2.gstatic.com/images?q=tbn:ANd9GcTPcDTk_4cYffbc_JJAgEMEpKISpqPmiuSC1U183aEAgT2d7DCQ0g"/>
          <p:cNvPicPr>
            <a:picLocks noChangeAspect="1" noChangeArrowheads="1"/>
          </p:cNvPicPr>
          <p:nvPr/>
        </p:nvPicPr>
        <p:blipFill>
          <a:blip r:embed="rId2" cstate="print"/>
          <a:srcRect/>
          <a:stretch>
            <a:fillRect/>
          </a:stretch>
        </p:blipFill>
        <p:spPr bwMode="auto">
          <a:xfrm>
            <a:off x="0" y="1484784"/>
            <a:ext cx="3240360" cy="4326048"/>
          </a:xfrm>
          <a:prstGeom prst="rect">
            <a:avLst/>
          </a:prstGeom>
          <a:noFill/>
        </p:spPr>
      </p:pic>
      <p:pic>
        <p:nvPicPr>
          <p:cNvPr id="41988" name="Picture 4" descr="http://vintagegi.com/wp-content/uploads/2012/03/-112702609851177820.jpg"/>
          <p:cNvPicPr>
            <a:picLocks noChangeAspect="1" noChangeArrowheads="1"/>
          </p:cNvPicPr>
          <p:nvPr/>
        </p:nvPicPr>
        <p:blipFill>
          <a:blip r:embed="rId3" cstate="print"/>
          <a:srcRect/>
          <a:stretch>
            <a:fillRect/>
          </a:stretch>
        </p:blipFill>
        <p:spPr bwMode="auto">
          <a:xfrm>
            <a:off x="3347864" y="1196752"/>
            <a:ext cx="5760640" cy="432048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57.foxnews.com/images/307438/450/350/0_24_gi_joe_action.jpg"/>
          <p:cNvPicPr>
            <a:picLocks noChangeAspect="1" noChangeArrowheads="1"/>
          </p:cNvPicPr>
          <p:nvPr/>
        </p:nvPicPr>
        <p:blipFill>
          <a:blip r:embed="rId2" cstate="print"/>
          <a:srcRect/>
          <a:stretch>
            <a:fillRect/>
          </a:stretch>
        </p:blipFill>
        <p:spPr bwMode="auto">
          <a:xfrm>
            <a:off x="4857750" y="2852936"/>
            <a:ext cx="4286250" cy="3333750"/>
          </a:xfrm>
          <a:prstGeom prst="rect">
            <a:avLst/>
          </a:prstGeom>
          <a:noFill/>
        </p:spPr>
      </p:pic>
      <p:pic>
        <p:nvPicPr>
          <p:cNvPr id="1026" name="Picture 2" descr="http://img2-3.timeinc.net/ew/dynamic/imgs/070824/joe_l.jpg"/>
          <p:cNvPicPr>
            <a:picLocks noChangeAspect="1" noChangeArrowheads="1"/>
          </p:cNvPicPr>
          <p:nvPr/>
        </p:nvPicPr>
        <p:blipFill>
          <a:blip r:embed="rId3" cstate="print"/>
          <a:srcRect/>
          <a:stretch>
            <a:fillRect/>
          </a:stretch>
        </p:blipFill>
        <p:spPr bwMode="auto">
          <a:xfrm>
            <a:off x="0" y="116632"/>
            <a:ext cx="6672742" cy="5004559"/>
          </a:xfrm>
          <a:prstGeom prst="rect">
            <a:avLst/>
          </a:prstGeom>
          <a:noFill/>
        </p:spPr>
      </p:pic>
      <p:sp>
        <p:nvSpPr>
          <p:cNvPr id="2" name="Title 1"/>
          <p:cNvSpPr>
            <a:spLocks noGrp="1"/>
          </p:cNvSpPr>
          <p:nvPr>
            <p:ph type="title"/>
          </p:nvPr>
        </p:nvSpPr>
        <p:spPr/>
        <p:txBody>
          <a:bodyPr/>
          <a:lstStyle/>
          <a:p>
            <a:r>
              <a:rPr lang="en-US" dirty="0" smtClean="0"/>
              <a:t>							2000’s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843808" y="1484784"/>
            <a:ext cx="28575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113834"/>
          </a:xfrm>
        </p:spPr>
        <p:txBody>
          <a:bodyPr/>
          <a:lstStyle/>
          <a:p>
            <a:r>
              <a:rPr lang="en-CA" dirty="0" smtClean="0"/>
              <a:t>Act Like a Man / Be Ladylike</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556792"/>
            <a:ext cx="4752528" cy="5288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880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 like a man </a:t>
            </a:r>
            <a:r>
              <a:rPr lang="en-CA" sz="2400" dirty="0" smtClean="0"/>
              <a:t>(Stereotypes- from class)</a:t>
            </a:r>
            <a:endParaRPr lang="en-C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17805"/>
              </p:ext>
            </p:extLst>
          </p:nvPr>
        </p:nvGraphicFramePr>
        <p:xfrm>
          <a:off x="457200" y="1882775"/>
          <a:ext cx="8229600" cy="4786585"/>
        </p:xfrm>
        <a:graphic>
          <a:graphicData uri="http://schemas.openxmlformats.org/drawingml/2006/table">
            <a:tbl>
              <a:tblPr firstRow="1" bandRow="1">
                <a:tableStyleId>{5C22544A-7EE6-4342-B048-85BDC9FD1C3A}</a:tableStyleId>
              </a:tblPr>
              <a:tblGrid>
                <a:gridCol w="2743200"/>
                <a:gridCol w="2743200"/>
                <a:gridCol w="2743200"/>
              </a:tblGrid>
              <a:tr h="4786585">
                <a:tc>
                  <a:txBody>
                    <a:bodyPr/>
                    <a:lstStyle/>
                    <a:p>
                      <a:endParaRPr lang="en-CA" sz="2400" dirty="0" smtClean="0"/>
                    </a:p>
                  </a:txBody>
                  <a:tcPr/>
                </a:tc>
                <a:tc>
                  <a:txBody>
                    <a:bodyPr/>
                    <a:lstStyle/>
                    <a:p>
                      <a:endParaRPr lang="en-CA" sz="2400" dirty="0"/>
                    </a:p>
                  </a:txBody>
                  <a:tcPr/>
                </a:tc>
                <a:tc>
                  <a:txBody>
                    <a:bodyPr/>
                    <a:lstStyle/>
                    <a:p>
                      <a:endParaRPr lang="en-CA" sz="2400" dirty="0"/>
                    </a:p>
                  </a:txBody>
                  <a:tcPr/>
                </a:tc>
              </a:tr>
            </a:tbl>
          </a:graphicData>
        </a:graphic>
      </p:graphicFrame>
    </p:spTree>
    <p:extLst>
      <p:ext uri="{BB962C8B-B14F-4D97-AF65-F5344CB8AC3E}">
        <p14:creationId xmlns:p14="http://schemas.microsoft.com/office/powerpoint/2010/main" val="34427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Be ladylike </a:t>
            </a:r>
            <a:r>
              <a:rPr lang="en-CA" sz="2400" dirty="0"/>
              <a:t>(Stereotypes- from class)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0581522"/>
              </p:ext>
            </p:extLst>
          </p:nvPr>
        </p:nvGraphicFramePr>
        <p:xfrm>
          <a:off x="395536" y="1385392"/>
          <a:ext cx="8229600" cy="5472608"/>
        </p:xfrm>
        <a:graphic>
          <a:graphicData uri="http://schemas.openxmlformats.org/drawingml/2006/table">
            <a:tbl>
              <a:tblPr firstRow="1" bandRow="1">
                <a:tableStyleId>{5C22544A-7EE6-4342-B048-85BDC9FD1C3A}</a:tableStyleId>
              </a:tblPr>
              <a:tblGrid>
                <a:gridCol w="2743200"/>
                <a:gridCol w="2743200"/>
                <a:gridCol w="2743200"/>
              </a:tblGrid>
              <a:tr h="5472608">
                <a:tc>
                  <a:txBody>
                    <a:bodyPr/>
                    <a:lstStyle/>
                    <a:p>
                      <a:endParaRPr lang="en-CA" sz="2000" dirty="0"/>
                    </a:p>
                  </a:txBody>
                  <a:tcPr/>
                </a:tc>
                <a:tc>
                  <a:txBody>
                    <a:bodyPr/>
                    <a:lstStyle/>
                    <a:p>
                      <a:endParaRPr lang="en-CA" sz="2000" dirty="0"/>
                    </a:p>
                  </a:txBody>
                  <a:tcPr/>
                </a:tc>
                <a:tc>
                  <a:txBody>
                    <a:bodyPr/>
                    <a:lstStyle/>
                    <a:p>
                      <a:endParaRPr lang="en-CA" sz="2000" dirty="0"/>
                    </a:p>
                  </a:txBody>
                  <a:tcPr/>
                </a:tc>
              </a:tr>
            </a:tbl>
          </a:graphicData>
        </a:graphic>
      </p:graphicFrame>
    </p:spTree>
    <p:extLst>
      <p:ext uri="{BB962C8B-B14F-4D97-AF65-F5344CB8AC3E}">
        <p14:creationId xmlns:p14="http://schemas.microsoft.com/office/powerpoint/2010/main" val="936839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4925999" cy="689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852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435280" cy="5906128"/>
          </a:xfrm>
        </p:spPr>
        <p:txBody>
          <a:bodyPr>
            <a:normAutofit fontScale="92500"/>
          </a:bodyPr>
          <a:lstStyle/>
          <a:p>
            <a:r>
              <a:rPr lang="en-CA" b="1" dirty="0" smtClean="0">
                <a:solidFill>
                  <a:schemeClr val="accent1">
                    <a:lumMod val="75000"/>
                  </a:schemeClr>
                </a:solidFill>
              </a:rPr>
              <a:t>Important Point: </a:t>
            </a:r>
            <a:r>
              <a:rPr lang="en-CA" dirty="0" smtClean="0"/>
              <a:t>it's not wrong </a:t>
            </a:r>
            <a:r>
              <a:rPr lang="en-CA" dirty="0"/>
              <a:t>for guys to like sports or fix cars or for girls to enjoy </a:t>
            </a:r>
            <a:r>
              <a:rPr lang="en-CA" dirty="0" smtClean="0"/>
              <a:t>cooking or playing with babies. </a:t>
            </a:r>
          </a:p>
          <a:p>
            <a:r>
              <a:rPr lang="en-CA" dirty="0" smtClean="0"/>
              <a:t>The </a:t>
            </a:r>
            <a:r>
              <a:rPr lang="en-CA" dirty="0"/>
              <a:t>problem is that we are told that we must perform these roles in order to fit in</a:t>
            </a:r>
            <a:r>
              <a:rPr lang="en-CA" dirty="0">
                <a:solidFill>
                  <a:schemeClr val="accent1">
                    <a:lumMod val="75000"/>
                  </a:schemeClr>
                </a:solidFill>
              </a:rPr>
              <a:t>. </a:t>
            </a:r>
            <a:r>
              <a:rPr lang="en-CA" b="1" dirty="0">
                <a:solidFill>
                  <a:schemeClr val="accent1">
                    <a:lumMod val="75000"/>
                  </a:schemeClr>
                </a:solidFill>
              </a:rPr>
              <a:t>It is important for all of us to make our own decisions about what we </a:t>
            </a:r>
            <a:r>
              <a:rPr lang="en-CA" b="1" dirty="0" smtClean="0">
                <a:solidFill>
                  <a:schemeClr val="accent1">
                    <a:lumMod val="75000"/>
                  </a:schemeClr>
                </a:solidFill>
              </a:rPr>
              <a:t>do</a:t>
            </a:r>
            <a:r>
              <a:rPr lang="en-CA" dirty="0" smtClean="0">
                <a:solidFill>
                  <a:schemeClr val="accent1">
                    <a:lumMod val="75000"/>
                  </a:schemeClr>
                </a:solidFill>
              </a:rPr>
              <a:t>.</a:t>
            </a:r>
          </a:p>
          <a:p>
            <a:r>
              <a:rPr lang="en-CA" b="1" dirty="0" smtClean="0">
                <a:solidFill>
                  <a:schemeClr val="accent1">
                    <a:lumMod val="75000"/>
                  </a:schemeClr>
                </a:solidFill>
              </a:rPr>
              <a:t>Stereotypes</a:t>
            </a:r>
            <a:r>
              <a:rPr lang="en-CA" dirty="0" smtClean="0"/>
              <a:t> are problematic in that they </a:t>
            </a:r>
            <a:r>
              <a:rPr lang="en-CA" b="1" dirty="0" smtClean="0">
                <a:solidFill>
                  <a:schemeClr val="accent1">
                    <a:lumMod val="75000"/>
                  </a:schemeClr>
                </a:solidFill>
              </a:rPr>
              <a:t>take </a:t>
            </a:r>
            <a:r>
              <a:rPr lang="en-CA" b="1" dirty="0">
                <a:solidFill>
                  <a:schemeClr val="accent1">
                    <a:lumMod val="75000"/>
                  </a:schemeClr>
                </a:solidFill>
              </a:rPr>
              <a:t>away our personal choices in determining our own interests and skills. </a:t>
            </a:r>
            <a:endParaRPr lang="en-CA" b="1" dirty="0" smtClean="0">
              <a:solidFill>
                <a:schemeClr val="accent1">
                  <a:lumMod val="75000"/>
                </a:schemeClr>
              </a:solidFill>
            </a:endParaRPr>
          </a:p>
          <a:p>
            <a:r>
              <a:rPr lang="en-CA" dirty="0" smtClean="0"/>
              <a:t>They </a:t>
            </a:r>
            <a:r>
              <a:rPr lang="en-CA" dirty="0"/>
              <a:t>also </a:t>
            </a:r>
            <a:r>
              <a:rPr lang="en-CA" dirty="0" smtClean="0"/>
              <a:t>discourage </a:t>
            </a:r>
            <a:r>
              <a:rPr lang="en-CA" dirty="0"/>
              <a:t>men from participating in "women's work" </a:t>
            </a:r>
            <a:r>
              <a:rPr lang="en-CA" dirty="0" smtClean="0"/>
              <a:t>and restrict </a:t>
            </a:r>
            <a:r>
              <a:rPr lang="en-CA" dirty="0"/>
              <a:t>women from choosing roles that are traditionally "male</a:t>
            </a:r>
            <a:r>
              <a:rPr lang="en-CA" dirty="0" smtClean="0"/>
              <a:t>"</a:t>
            </a:r>
            <a:endParaRPr lang="en-CA" dirty="0"/>
          </a:p>
        </p:txBody>
      </p:sp>
    </p:spTree>
    <p:extLst>
      <p:ext uri="{BB962C8B-B14F-4D97-AF65-F5344CB8AC3E}">
        <p14:creationId xmlns:p14="http://schemas.microsoft.com/office/powerpoint/2010/main" val="2276907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3318</TotalTime>
  <Words>652</Words>
  <Application>Microsoft Office PowerPoint</Application>
  <PresentationFormat>On-screen Show (4:3)</PresentationFormat>
  <Paragraphs>80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Verve</vt:lpstr>
      <vt:lpstr>Gender and Identity http://www.youtube.com/watch?v=iGoC8FTLKSI </vt:lpstr>
      <vt:lpstr>In this unit we will explore:</vt:lpstr>
      <vt:lpstr>Jenna Talackova (article)</vt:lpstr>
      <vt:lpstr>PowerPoint Presentation</vt:lpstr>
      <vt:lpstr>Act Like a Man / Be Ladylike       </vt:lpstr>
      <vt:lpstr>Act like a man (Stereotypes- from class)</vt:lpstr>
      <vt:lpstr>Be ladylike (Stereotypes- from class)</vt:lpstr>
      <vt:lpstr>PowerPoint Presentation</vt:lpstr>
      <vt:lpstr>PowerPoint Presentation</vt:lpstr>
      <vt:lpstr>What is Gender?</vt:lpstr>
      <vt:lpstr>What is Sex?</vt:lpstr>
      <vt:lpstr>What is Sex and Gender? Overview</vt:lpstr>
      <vt:lpstr>THINKING POINTS:</vt:lpstr>
      <vt:lpstr>PowerPoint Presentation</vt:lpstr>
      <vt:lpstr>Dumb Guy Poses </vt:lpstr>
      <vt:lpstr>Dumb Girl Poses</vt:lpstr>
      <vt:lpstr>PowerPoint Presentation</vt:lpstr>
      <vt:lpstr>Baby Storm (4 mo) and brother Jazz</vt:lpstr>
      <vt:lpstr>PowerPoint Presentation</vt:lpstr>
      <vt:lpstr>PowerPoint Presentation</vt:lpstr>
      <vt:lpstr>PowerPoint Presentation</vt:lpstr>
      <vt:lpstr>From a 1950's high school home economics textbook, teaching girls how to prepare for married life.  </vt:lpstr>
      <vt:lpstr>How do you think gender roles will change in the next 50 years? </vt:lpstr>
      <vt:lpstr>PowerPoint Presentation</vt:lpstr>
      <vt:lpstr>What Psychologists say about Gender:</vt:lpstr>
      <vt:lpstr>PowerPoint Presentation</vt:lpstr>
      <vt:lpstr>PowerPoint Presentation</vt:lpstr>
      <vt:lpstr>PowerPoint Presentation</vt:lpstr>
      <vt:lpstr>Sex and Gender Activity-</vt:lpstr>
      <vt:lpstr>GI JOE (1964)</vt:lpstr>
      <vt:lpstr>1970’s</vt:lpstr>
      <vt:lpstr>1990’s</vt:lpstr>
      <vt:lpstr>       2000’s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dc:title>
  <dc:creator>trichey</dc:creator>
  <cp:lastModifiedBy>Windows User</cp:lastModifiedBy>
  <cp:revision>71</cp:revision>
  <dcterms:created xsi:type="dcterms:W3CDTF">2012-03-13T16:35:46Z</dcterms:created>
  <dcterms:modified xsi:type="dcterms:W3CDTF">2014-11-12T17:46:00Z</dcterms:modified>
</cp:coreProperties>
</file>