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86" r:id="rId12"/>
    <p:sldId id="266" r:id="rId13"/>
    <p:sldId id="284" r:id="rId14"/>
    <p:sldId id="267" r:id="rId15"/>
    <p:sldId id="268" r:id="rId16"/>
    <p:sldId id="269" r:id="rId17"/>
    <p:sldId id="270" r:id="rId18"/>
    <p:sldId id="271" r:id="rId19"/>
    <p:sldId id="272" r:id="rId20"/>
    <p:sldId id="273" r:id="rId21"/>
    <p:sldId id="274" r:id="rId22"/>
    <p:sldId id="275" r:id="rId23"/>
    <p:sldId id="276" r:id="rId24"/>
    <p:sldId id="279" r:id="rId25"/>
    <p:sldId id="278" r:id="rId26"/>
    <p:sldId id="277" r:id="rId27"/>
    <p:sldId id="280" r:id="rId28"/>
    <p:sldId id="281" r:id="rId29"/>
    <p:sldId id="282" r:id="rId30"/>
    <p:sldId id="283"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0074BB-382B-4B6E-90F2-B7C948637D3E}"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25F2-4B79-4DA3-8333-EEFA21761DE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074BB-382B-4B6E-90F2-B7C948637D3E}"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25F2-4B79-4DA3-8333-EEFA21761D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074BB-382B-4B6E-90F2-B7C948637D3E}"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25F2-4B79-4DA3-8333-EEFA21761D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074BB-382B-4B6E-90F2-B7C948637D3E}"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25F2-4B79-4DA3-8333-EEFA21761D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74BB-382B-4B6E-90F2-B7C948637D3E}"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25F2-4B79-4DA3-8333-EEFA21761DE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074BB-382B-4B6E-90F2-B7C948637D3E}"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B25F2-4B79-4DA3-8333-EEFA21761D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074BB-382B-4B6E-90F2-B7C948637D3E}"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B25F2-4B79-4DA3-8333-EEFA21761DE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0074BB-382B-4B6E-90F2-B7C948637D3E}"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B25F2-4B79-4DA3-8333-EEFA21761D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74BB-382B-4B6E-90F2-B7C948637D3E}" type="datetimeFigureOut">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B25F2-4B79-4DA3-8333-EEFA21761D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074BB-382B-4B6E-90F2-B7C948637D3E}"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B25F2-4B79-4DA3-8333-EEFA21761DE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074BB-382B-4B6E-90F2-B7C948637D3E}"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B25F2-4B79-4DA3-8333-EEFA21761D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90074BB-382B-4B6E-90F2-B7C948637D3E}" type="datetimeFigureOut">
              <a:rPr lang="en-US" smtClean="0"/>
              <a:t>5/3/2016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76B25F2-4B79-4DA3-8333-EEFA21761DE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timescolonist.com/anorexia-survivor-launches-victoria-peer-support-group-1.173248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ainingitallback.wordpress.com/2012/01/10/10-reasons-people-shouldnt-use-thinspo/" TargetMode="External"/><Relationship Id="rId2" Type="http://schemas.openxmlformats.org/officeDocument/2006/relationships/hyperlink" Target="http://thecitizensoffashion.com/2013/01/09/valeria-levitinthe-worlds-thinnest-woman-campaigns-against-anorexia/" TargetMode="External"/><Relationship Id="rId1" Type="http://schemas.openxmlformats.org/officeDocument/2006/relationships/slideLayout" Target="../slideLayouts/slideLayout2.xml"/><Relationship Id="rId4" Type="http://schemas.openxmlformats.org/officeDocument/2006/relationships/hyperlink" Target="http://bestanorexiatips.blogspot.ca/2014/02/pro-ana-tips-for-losing-weight-fast.html#.VteD9H0rLc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HqmQrITGpY" TargetMode="External"/><Relationship Id="rId2" Type="http://schemas.openxmlformats.org/officeDocument/2006/relationships/hyperlink" Target="https://www.youtube.com/watch?v=L3D0jMIOK_c" TargetMode="External"/><Relationship Id="rId1" Type="http://schemas.openxmlformats.org/officeDocument/2006/relationships/slideLayout" Target="../slideLayouts/slideLayout2.xml"/><Relationship Id="rId4" Type="http://schemas.openxmlformats.org/officeDocument/2006/relationships/hyperlink" Target="https://www.youtube.com/watch?v=xNk7G3kw2oc"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K3TyErAal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eltycentre@bcmhs.bc.ca" TargetMode="External"/><Relationship Id="rId2" Type="http://schemas.openxmlformats.org/officeDocument/2006/relationships/hyperlink" Target="http://keltymentalhealth.ca/contac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ating-disorder.com/Eating-Treatment/Eating-Disorders/male-anorexia-eating-disorder.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lephantjournal.com/2015/07/orthorexia-healing-from-disordered-eating/" TargetMode="External"/><Relationship Id="rId2" Type="http://schemas.openxmlformats.org/officeDocument/2006/relationships/hyperlink" Target="http://www.takepart.com/video/2014/08/05/can-being-vegan-lead-disordered-eat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GXoZLPSw8U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aoYEQgG4-J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ted.com/talks/sandra_aamodt_why_dieting_doesn_t_usually_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r6-hj3nCw10" TargetMode="External"/><Relationship Id="rId2" Type="http://schemas.openxmlformats.org/officeDocument/2006/relationships/hyperlink" Target="http://everydayfeminism.com/2015/12/what-is-body-positvity/" TargetMode="External"/><Relationship Id="rId1" Type="http://schemas.openxmlformats.org/officeDocument/2006/relationships/slideLayout" Target="../slideLayouts/slideLayout2.xml"/><Relationship Id="rId4" Type="http://schemas.openxmlformats.org/officeDocument/2006/relationships/hyperlink" Target="https://bodyimagemovement.com.a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newsthrive.com/post/what-i-wish-i-could-tell-my-10-year-old-self-about-my-eating-disorder_362466/"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Eating Disorders</a:t>
            </a:r>
            <a:endParaRPr lang="en-US" dirty="0"/>
          </a:p>
        </p:txBody>
      </p:sp>
      <p:sp>
        <p:nvSpPr>
          <p:cNvPr id="3" name="Subtitle 2"/>
          <p:cNvSpPr>
            <a:spLocks noGrp="1"/>
          </p:cNvSpPr>
          <p:nvPr>
            <p:ph type="subTitle" idx="1"/>
          </p:nvPr>
        </p:nvSpPr>
        <p:spPr>
          <a:xfrm>
            <a:off x="762000" y="4724399"/>
            <a:ext cx="6858000" cy="1454727"/>
          </a:xfrm>
        </p:spPr>
        <p:txBody>
          <a:bodyPr/>
          <a:lstStyle/>
          <a:p>
            <a:r>
              <a:rPr lang="en-US" dirty="0" smtClean="0"/>
              <a:t>A high school workshop based presentation</a:t>
            </a:r>
          </a:p>
          <a:p>
            <a:r>
              <a:rPr lang="en-US" sz="1200" dirty="0" smtClean="0"/>
              <a:t>Information taken directly from </a:t>
            </a:r>
            <a:r>
              <a:rPr lang="en-US" sz="1200" i="1" dirty="0" smtClean="0"/>
              <a:t>Teaching Students with  Mental Health Disorders, Ministry of Education;</a:t>
            </a:r>
          </a:p>
          <a:p>
            <a:r>
              <a:rPr lang="en-US" sz="1200" i="1" dirty="0" smtClean="0"/>
              <a:t>Understanding and Learning about Student Health, Rea and </a:t>
            </a:r>
            <a:r>
              <a:rPr lang="en-US" sz="1200" i="1" dirty="0" err="1" smtClean="0"/>
              <a:t>Catallozzi</a:t>
            </a:r>
            <a:r>
              <a:rPr lang="en-US" sz="1200" i="1" dirty="0" smtClean="0"/>
              <a:t>;</a:t>
            </a:r>
          </a:p>
          <a:p>
            <a:r>
              <a:rPr lang="en-US" sz="1200" i="1" dirty="0" smtClean="0"/>
              <a:t>Anorexia, Bulimia and Other Childhood Eating Disorders, </a:t>
            </a:r>
            <a:r>
              <a:rPr lang="en-US" sz="1200" i="1" dirty="0" err="1" smtClean="0"/>
              <a:t>Kelty</a:t>
            </a:r>
            <a:r>
              <a:rPr lang="en-US" sz="1200" i="1" dirty="0" smtClean="0"/>
              <a:t> Mental Health Resource Centre</a:t>
            </a:r>
          </a:p>
          <a:p>
            <a:endParaRPr lang="en-US" sz="1200" dirty="0"/>
          </a:p>
        </p:txBody>
      </p:sp>
    </p:spTree>
    <p:extLst>
      <p:ext uri="{BB962C8B-B14F-4D97-AF65-F5344CB8AC3E}">
        <p14:creationId xmlns:p14="http://schemas.microsoft.com/office/powerpoint/2010/main" val="182038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things to know about Anorexia Nervosa. </a:t>
            </a:r>
            <a:endParaRPr lang="en-US" dirty="0"/>
          </a:p>
        </p:txBody>
      </p:sp>
      <p:sp>
        <p:nvSpPr>
          <p:cNvPr id="3" name="Content Placeholder 2"/>
          <p:cNvSpPr>
            <a:spLocks noGrp="1"/>
          </p:cNvSpPr>
          <p:nvPr>
            <p:ph idx="1"/>
          </p:nvPr>
        </p:nvSpPr>
        <p:spPr>
          <a:xfrm>
            <a:off x="762000" y="457200"/>
            <a:ext cx="7543800" cy="4114800"/>
          </a:xfrm>
        </p:spPr>
        <p:txBody>
          <a:bodyPr>
            <a:normAutofit fontScale="70000" lnSpcReduction="20000"/>
          </a:bodyPr>
          <a:lstStyle/>
          <a:p>
            <a:r>
              <a:rPr lang="en-US" dirty="0" smtClean="0"/>
              <a:t>Sufferers are not simply victims of a diet gone bad; they are suffering from an intense and irrational fear.</a:t>
            </a:r>
          </a:p>
          <a:p>
            <a:r>
              <a:rPr lang="en-US" dirty="0" smtClean="0"/>
              <a:t>The destructiveness of the disorder is often denied.</a:t>
            </a:r>
          </a:p>
          <a:p>
            <a:r>
              <a:rPr lang="en-US" dirty="0" smtClean="0"/>
              <a:t>The true prevalence of the disorder are unknown because many people do not know they are suffering from it.</a:t>
            </a:r>
          </a:p>
          <a:p>
            <a:r>
              <a:rPr lang="en-US" dirty="0" smtClean="0"/>
              <a:t>It is estimated that between .5% and 1% of North American females suffer from the disorder.</a:t>
            </a:r>
          </a:p>
          <a:p>
            <a:r>
              <a:rPr lang="en-US" dirty="0" smtClean="0"/>
              <a:t>Victims come from all walks of life, but the majority of reported cases are white, middle class women.</a:t>
            </a:r>
          </a:p>
          <a:p>
            <a:r>
              <a:rPr lang="en-US" dirty="0" smtClean="0"/>
              <a:t>Adolescent girls are the most at risk.</a:t>
            </a:r>
          </a:p>
          <a:p>
            <a:r>
              <a:rPr lang="en-US" dirty="0" smtClean="0"/>
              <a:t>Males make up 5-10% of sufferers. Some statistics put it at 20%. </a:t>
            </a:r>
          </a:p>
          <a:p>
            <a:r>
              <a:rPr lang="en-US" dirty="0" smtClean="0"/>
              <a:t>It has serious consequences: in adults, it has one of the highest mortality rates (cardiac arrest, malnutrition, and suicide); because it arises often in adolescence when there is a high need for nutrients, it can have long lasting health consequences such as issues with menstruation, weakened immune system, stomach and heart problems, and chemical changes in the brain that can create or increase depression and anxiety levels. </a:t>
            </a:r>
          </a:p>
          <a:p>
            <a:endParaRPr lang="en-US" dirty="0" smtClean="0"/>
          </a:p>
        </p:txBody>
      </p:sp>
    </p:spTree>
    <p:extLst>
      <p:ext uri="{BB962C8B-B14F-4D97-AF65-F5344CB8AC3E}">
        <p14:creationId xmlns:p14="http://schemas.microsoft.com/office/powerpoint/2010/main" val="4236738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5181600" cy="5105400"/>
          </a:xfrm>
        </p:spPr>
        <p:txBody>
          <a:bodyPr>
            <a:normAutofit fontScale="90000"/>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Body  dysmorphic </a:t>
            </a:r>
            <a:r>
              <a:rPr lang="en-US" sz="1800" dirty="0"/>
              <a:t>disorder </a:t>
            </a:r>
            <a:r>
              <a:rPr lang="en-US" sz="1800" dirty="0">
                <a:latin typeface="+mn-lt"/>
              </a:rPr>
              <a:t>is a type of chronic mental illness in which you can't stop thinking about a flaw in your appearance — a flaw that is either minor or imagined. But to you, your appearance seems so shameful that you don't want to be seen by anyone.</a:t>
            </a:r>
            <a:br>
              <a:rPr lang="en-US" sz="1800" dirty="0">
                <a:latin typeface="+mn-lt"/>
              </a:rPr>
            </a:br>
            <a:r>
              <a:rPr lang="en-US" sz="1800" dirty="0">
                <a:latin typeface="+mn-lt"/>
              </a:rPr>
              <a:t>When you have body dysmorphic disorder, you intensely obsess over your appearance and body image, often for many hours a day. Your perceived flaw causes you significant distress, and your obsession impacts your ability to function in your daily life. You may seek out numerous cosmetic procedures or excessively exercise to try to "fix" your perceived flaw, but you're never satisfied. Body dysmorphic disorder is also known as </a:t>
            </a:r>
            <a:r>
              <a:rPr lang="en-US" sz="1800" dirty="0" err="1">
                <a:latin typeface="+mn-lt"/>
              </a:rPr>
              <a:t>dysmorphophobia</a:t>
            </a:r>
            <a:r>
              <a:rPr lang="en-US" sz="1800" dirty="0">
                <a:latin typeface="+mn-lt"/>
              </a:rPr>
              <a:t>, the fear of having a deformity.</a:t>
            </a:r>
            <a:br>
              <a:rPr lang="en-US" sz="1800" dirty="0">
                <a:latin typeface="+mn-lt"/>
              </a:rPr>
            </a:br>
            <a:r>
              <a:rPr lang="en-US" sz="1800" dirty="0">
                <a:latin typeface="+mn-lt"/>
              </a:rPr>
              <a:t>Treatment of body dysmorphic disorder may include medication and cognitive behavioral therapy.</a:t>
            </a:r>
            <a:br>
              <a:rPr lang="en-US" sz="1800" dirty="0">
                <a:latin typeface="+mn-lt"/>
              </a:rPr>
            </a:br>
            <a:r>
              <a:rPr lang="en-US" dirty="0" smtClean="0">
                <a:latin typeface="+mn-lt"/>
              </a:rPr>
              <a:t> </a:t>
            </a:r>
            <a:endParaRPr lang="en-US" dirty="0">
              <a:latin typeface="+mn-lt"/>
            </a:endParaRPr>
          </a:p>
        </p:txBody>
      </p:sp>
      <p:sp>
        <p:nvSpPr>
          <p:cNvPr id="3" name="Content Placeholder 2"/>
          <p:cNvSpPr>
            <a:spLocks noGrp="1"/>
          </p:cNvSpPr>
          <p:nvPr>
            <p:ph idx="1"/>
          </p:nvPr>
        </p:nvSpPr>
        <p:spPr>
          <a:xfrm>
            <a:off x="762000" y="685800"/>
            <a:ext cx="5410200" cy="457200"/>
          </a:xfrm>
        </p:spPr>
        <p:txBody>
          <a:bodyPr>
            <a:normAutofit fontScale="62500" lnSpcReduction="20000"/>
          </a:bodyPr>
          <a:lstStyle/>
          <a:p>
            <a:pPr marL="0" indent="0">
              <a:buNone/>
            </a:pPr>
            <a:r>
              <a:rPr lang="en-US" dirty="0">
                <a:hlinkClick r:id="rId2"/>
              </a:rPr>
              <a:t>http://www.timescolonist.com/anorexia-survivor-launches-victoria-peer-support-group-1.1732480</a:t>
            </a:r>
            <a:endParaRPr lang="en-US" dirty="0"/>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1200" y="1143000"/>
            <a:ext cx="2583777" cy="4191000"/>
          </a:xfrm>
        </p:spPr>
      </p:pic>
    </p:spTree>
    <p:extLst>
      <p:ext uri="{BB962C8B-B14F-4D97-AF65-F5344CB8AC3E}">
        <p14:creationId xmlns:p14="http://schemas.microsoft.com/office/powerpoint/2010/main" val="3750833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Glamorisation</a:t>
            </a:r>
            <a:r>
              <a:rPr lang="en-US" dirty="0" smtClean="0"/>
              <a:t>?</a:t>
            </a:r>
            <a:endParaRPr lang="en-US" dirty="0"/>
          </a:p>
        </p:txBody>
      </p:sp>
      <p:sp>
        <p:nvSpPr>
          <p:cNvPr id="3" name="Content Placeholder 2"/>
          <p:cNvSpPr>
            <a:spLocks noGrp="1"/>
          </p:cNvSpPr>
          <p:nvPr>
            <p:ph idx="1"/>
          </p:nvPr>
        </p:nvSpPr>
        <p:spPr>
          <a:xfrm>
            <a:off x="762000" y="457200"/>
            <a:ext cx="7315200" cy="4724400"/>
          </a:xfrm>
        </p:spPr>
        <p:txBody>
          <a:bodyPr>
            <a:normAutofit fontScale="70000" lnSpcReduction="20000"/>
          </a:bodyPr>
          <a:lstStyle/>
          <a:p>
            <a:pPr marL="0" indent="0">
              <a:buNone/>
            </a:pPr>
            <a:r>
              <a:rPr lang="en-US" dirty="0" smtClean="0"/>
              <a:t>Warning: the following video will be disturbing and may be triggering.</a:t>
            </a:r>
          </a:p>
          <a:p>
            <a:pPr marL="0" indent="0">
              <a:buNone/>
            </a:pPr>
            <a:endParaRPr lang="en-US" dirty="0" smtClean="0"/>
          </a:p>
          <a:p>
            <a:pPr marL="0" indent="0">
              <a:buNone/>
            </a:pPr>
            <a:r>
              <a:rPr lang="en-US" b="1" dirty="0" smtClean="0"/>
              <a:t>The “most anorexic woman in the world</a:t>
            </a:r>
            <a:r>
              <a:rPr lang="en-US" dirty="0" smtClean="0"/>
              <a:t>;” what is the problem with </a:t>
            </a:r>
            <a:r>
              <a:rPr lang="en-US" dirty="0"/>
              <a:t>this title?</a:t>
            </a:r>
            <a:br>
              <a:rPr lang="en-US" dirty="0"/>
            </a:br>
            <a:r>
              <a:rPr lang="en-US" dirty="0">
                <a:hlinkClick r:id="rId2"/>
              </a:rPr>
              <a:t>http://thecitizensoffashion.com/2013/01/09/valeria-levitinthe-worlds-thinnest-woman-campaigns-against-anorexia</a:t>
            </a:r>
            <a:r>
              <a:rPr lang="en-US" dirty="0" smtClean="0">
                <a:hlinkClick r:id="rId2"/>
              </a:rPr>
              <a:t>/</a:t>
            </a:r>
            <a:endParaRPr lang="en-US" dirty="0" smtClean="0"/>
          </a:p>
          <a:p>
            <a:pPr marL="0" indent="0">
              <a:buNone/>
            </a:pPr>
            <a:endParaRPr lang="en-US" dirty="0"/>
          </a:p>
          <a:p>
            <a:pPr marL="0" indent="0">
              <a:buNone/>
            </a:pPr>
            <a:r>
              <a:rPr lang="en-US" b="1" dirty="0" smtClean="0"/>
              <a:t>What is “</a:t>
            </a:r>
            <a:r>
              <a:rPr lang="en-US" b="1" dirty="0" err="1" smtClean="0"/>
              <a:t>thinspiration</a:t>
            </a:r>
            <a:r>
              <a:rPr lang="en-US" b="1" dirty="0" smtClean="0"/>
              <a:t>” or “</a:t>
            </a:r>
            <a:r>
              <a:rPr lang="en-US" b="1" dirty="0" err="1" smtClean="0"/>
              <a:t>thinspo</a:t>
            </a:r>
            <a:r>
              <a:rPr lang="en-US" b="1" dirty="0" smtClean="0"/>
              <a:t>’?</a:t>
            </a:r>
          </a:p>
          <a:p>
            <a:pPr marL="0" indent="0">
              <a:buNone/>
            </a:pPr>
            <a:r>
              <a:rPr lang="en-US" dirty="0" smtClean="0"/>
              <a:t>Inspiration</a:t>
            </a:r>
            <a:r>
              <a:rPr lang="en-US" dirty="0"/>
              <a:t> which comes </a:t>
            </a:r>
            <a:r>
              <a:rPr lang="en-US" dirty="0" smtClean="0"/>
              <a:t>from someone</a:t>
            </a:r>
            <a:r>
              <a:rPr lang="en-US" dirty="0"/>
              <a:t> who is very thin. </a:t>
            </a:r>
            <a:r>
              <a:rPr lang="en-US" dirty="0" smtClean="0"/>
              <a:t>A blend of </a:t>
            </a:r>
            <a:r>
              <a:rPr lang="en-US" dirty="0"/>
              <a:t>the </a:t>
            </a:r>
            <a:r>
              <a:rPr lang="en-US" dirty="0" smtClean="0"/>
              <a:t>words 'thin</a:t>
            </a:r>
            <a:r>
              <a:rPr lang="en-US" dirty="0"/>
              <a:t>' </a:t>
            </a:r>
            <a:r>
              <a:rPr lang="en-US" dirty="0" smtClean="0"/>
              <a:t>and ‘inspiration;’ such groups collect pictures of painfully skinny girls for “</a:t>
            </a:r>
            <a:r>
              <a:rPr lang="en-US" dirty="0" err="1" smtClean="0"/>
              <a:t>thinspiration</a:t>
            </a:r>
            <a:r>
              <a:rPr lang="en-US" dirty="0" smtClean="0"/>
              <a:t>,” compare dangerously low goal weights and measurements, and team up to “keep each other strong” in their quest to be thin. </a:t>
            </a:r>
          </a:p>
          <a:p>
            <a:pPr marL="0" indent="0">
              <a:buNone/>
            </a:pPr>
            <a:endParaRPr lang="en-US" dirty="0" smtClean="0"/>
          </a:p>
          <a:p>
            <a:pPr marL="0" indent="0">
              <a:buNone/>
            </a:pPr>
            <a:r>
              <a:rPr lang="en-US" b="1" dirty="0" smtClean="0"/>
              <a:t>What are the issues with it?</a:t>
            </a:r>
          </a:p>
          <a:p>
            <a:pPr marL="0" indent="0">
              <a:buNone/>
            </a:pPr>
            <a:r>
              <a:rPr lang="en-US" dirty="0">
                <a:hlinkClick r:id="rId3"/>
              </a:rPr>
              <a:t>https://gainingitallback.wordpress.com/2012/01/10/10-reasons-people-shouldnt-use-thinspo</a:t>
            </a:r>
            <a:r>
              <a:rPr lang="en-US" dirty="0" smtClean="0">
                <a:hlinkClick r:id="rId3"/>
              </a:rPr>
              <a:t>/</a:t>
            </a:r>
            <a:endParaRPr lang="en-US" dirty="0" smtClean="0"/>
          </a:p>
          <a:p>
            <a:pPr marL="0" indent="0">
              <a:buNone/>
            </a:pPr>
            <a:endParaRPr lang="en-US" dirty="0" smtClean="0"/>
          </a:p>
          <a:p>
            <a:pPr marL="0" indent="0">
              <a:buNone/>
            </a:pPr>
            <a:r>
              <a:rPr lang="en-US" b="1" dirty="0" smtClean="0"/>
              <a:t>An example of </a:t>
            </a:r>
            <a:r>
              <a:rPr lang="en-US" b="1" dirty="0"/>
              <a:t>“Pro Ana”: </a:t>
            </a:r>
            <a:r>
              <a:rPr lang="en-US" dirty="0">
                <a:hlinkClick r:id="rId4"/>
              </a:rPr>
              <a:t>http://bestanorexiatips.blogspot.ca/2014/02/pro-ana-tips-for-losing-weight-fast.html#.VteD9H0rLcs</a:t>
            </a:r>
            <a:endParaRPr lang="en-US" dirty="0"/>
          </a:p>
          <a:p>
            <a:pPr marL="0" indent="0">
              <a:buNone/>
            </a:pPr>
            <a:endParaRPr lang="en-US" dirty="0" smtClean="0"/>
          </a:p>
        </p:txBody>
      </p:sp>
    </p:spTree>
    <p:extLst>
      <p:ext uri="{BB962C8B-B14F-4D97-AF65-F5344CB8AC3E}">
        <p14:creationId xmlns:p14="http://schemas.microsoft.com/office/powerpoint/2010/main" val="2997042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Thigh Gap. Barbie. Rib removal.  </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2"/>
            </a:endParaRPr>
          </a:p>
          <a:p>
            <a:r>
              <a:rPr lang="en-US" dirty="0" smtClean="0">
                <a:hlinkClick r:id="rId2"/>
              </a:rPr>
              <a:t>Thigh Gap: </a:t>
            </a:r>
            <a:endParaRPr lang="en-US" dirty="0">
              <a:hlinkClick r:id="rId2"/>
            </a:endParaRPr>
          </a:p>
          <a:p>
            <a:r>
              <a:rPr lang="en-US" dirty="0" smtClean="0">
                <a:hlinkClick r:id="rId2"/>
              </a:rPr>
              <a:t>https</a:t>
            </a:r>
            <a:r>
              <a:rPr lang="en-US" dirty="0">
                <a:hlinkClick r:id="rId2"/>
              </a:rPr>
              <a:t>://</a:t>
            </a:r>
            <a:r>
              <a:rPr lang="en-US" dirty="0" smtClean="0">
                <a:hlinkClick r:id="rId2"/>
              </a:rPr>
              <a:t>www.youtube.com/watch?v=L3D0jMIOK_c</a:t>
            </a:r>
            <a:endParaRPr lang="en-US" dirty="0" smtClean="0"/>
          </a:p>
          <a:p>
            <a:r>
              <a:rPr lang="en-US" dirty="0"/>
              <a:t>Barbie: </a:t>
            </a:r>
            <a:r>
              <a:rPr lang="en-US" dirty="0">
                <a:hlinkClick r:id="rId3"/>
              </a:rPr>
              <a:t>https://</a:t>
            </a:r>
            <a:r>
              <a:rPr lang="en-US" dirty="0" smtClean="0">
                <a:hlinkClick r:id="rId3"/>
              </a:rPr>
              <a:t>www.youtube.com/watch?v=BHqmQrITGpY</a:t>
            </a:r>
            <a:endParaRPr lang="en-US" dirty="0" smtClean="0"/>
          </a:p>
          <a:p>
            <a:pPr marL="0" indent="0">
              <a:buNone/>
            </a:pPr>
            <a:r>
              <a:rPr lang="en-US" dirty="0" smtClean="0"/>
              <a:t>Severe body alteration: </a:t>
            </a:r>
            <a:endParaRPr lang="en-US" dirty="0"/>
          </a:p>
          <a:p>
            <a:r>
              <a:rPr lang="en-US" dirty="0" smtClean="0">
                <a:hlinkClick r:id="rId4"/>
              </a:rPr>
              <a:t>https</a:t>
            </a:r>
            <a:r>
              <a:rPr lang="en-US" dirty="0">
                <a:hlinkClick r:id="rId4"/>
              </a:rPr>
              <a:t>://www.youtube.com/watch?v=xNk7G3kw2oc</a:t>
            </a:r>
            <a:endParaRPr lang="en-US" dirty="0"/>
          </a:p>
        </p:txBody>
      </p:sp>
    </p:spTree>
    <p:extLst>
      <p:ext uri="{BB962C8B-B14F-4D97-AF65-F5344CB8AC3E}">
        <p14:creationId xmlns:p14="http://schemas.microsoft.com/office/powerpoint/2010/main" val="109379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Bulimia Nervosa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Marked by binge eating (a greater amount of food that most people would eat in that time frame) followed by purging through self-induced vomiting, use of laxatives, excessive exercise, enemas, or medications.</a:t>
            </a:r>
          </a:p>
          <a:p>
            <a:r>
              <a:rPr lang="en-US" dirty="0" smtClean="0"/>
              <a:t>A person feels a lack of control over the binge eating. </a:t>
            </a:r>
          </a:p>
          <a:p>
            <a:r>
              <a:rPr lang="en-US" dirty="0" smtClean="0"/>
              <a:t>Fasting and excessive exercise.</a:t>
            </a:r>
          </a:p>
          <a:p>
            <a:r>
              <a:rPr lang="en-US" dirty="0" smtClean="0"/>
              <a:t>Sufferers will set unreasonably strict diets. When they do not maintain these diets, they fall into episodes of intense eating followed by purging. </a:t>
            </a:r>
          </a:p>
          <a:p>
            <a:r>
              <a:rPr lang="en-US" dirty="0" smtClean="0"/>
              <a:t>Unlike anorexic people, bulimic people are more likely to </a:t>
            </a:r>
            <a:r>
              <a:rPr lang="en-US" dirty="0" err="1" smtClean="0"/>
              <a:t>acknowlege</a:t>
            </a:r>
            <a:r>
              <a:rPr lang="en-US" dirty="0" smtClean="0"/>
              <a:t> the problem, but will not use this knowledge to initiate change but rather use it to confirm their own negative self image.</a:t>
            </a:r>
          </a:p>
          <a:p>
            <a:r>
              <a:rPr lang="en-US" dirty="0" smtClean="0"/>
              <a:t>Self esteem is significantly affected by their perception of their weight. </a:t>
            </a:r>
          </a:p>
          <a:p>
            <a:r>
              <a:rPr lang="en-US" dirty="0" smtClean="0"/>
              <a:t>Weight fluctuates frequently. </a:t>
            </a:r>
          </a:p>
          <a:p>
            <a:pPr marL="0" indent="0">
              <a:buNone/>
            </a:pPr>
            <a:endParaRPr lang="en-US" dirty="0" smtClean="0"/>
          </a:p>
          <a:p>
            <a:r>
              <a:rPr lang="en-US" dirty="0" smtClean="0"/>
              <a:t>Warning: video may be triggering. </a:t>
            </a:r>
          </a:p>
          <a:p>
            <a:r>
              <a:rPr lang="en-US" dirty="0" smtClean="0">
                <a:hlinkClick r:id="rId2"/>
              </a:rPr>
              <a:t>“Likeness” https</a:t>
            </a:r>
            <a:r>
              <a:rPr lang="en-US" dirty="0">
                <a:hlinkClick r:id="rId2"/>
              </a:rPr>
              <a:t>://www.youtube.com/watch?v=dK3TyErAal8</a:t>
            </a:r>
            <a:endParaRPr lang="en-US" dirty="0"/>
          </a:p>
        </p:txBody>
      </p:sp>
    </p:spTree>
    <p:extLst>
      <p:ext uri="{BB962C8B-B14F-4D97-AF65-F5344CB8AC3E}">
        <p14:creationId xmlns:p14="http://schemas.microsoft.com/office/powerpoint/2010/main" val="64600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Bulimic </a:t>
            </a:r>
            <a:r>
              <a:rPr lang="en-US" dirty="0" err="1" smtClean="0"/>
              <a:t>behaviours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Often appear to be of average weight or even overweight due to the binge eating.</a:t>
            </a:r>
          </a:p>
          <a:p>
            <a:r>
              <a:rPr lang="en-US" dirty="0" smtClean="0"/>
              <a:t>Preference given to high sugar junk foods during binge eating.</a:t>
            </a:r>
          </a:p>
          <a:p>
            <a:r>
              <a:rPr lang="en-US" dirty="0" smtClean="0"/>
              <a:t>Often eats a restrictive diet or eats in private.</a:t>
            </a:r>
          </a:p>
          <a:p>
            <a:r>
              <a:rPr lang="en-US" dirty="0" smtClean="0"/>
              <a:t>Frequently uses the bathroom after eating.</a:t>
            </a:r>
          </a:p>
          <a:p>
            <a:r>
              <a:rPr lang="en-US" dirty="0" smtClean="0"/>
              <a:t>Engages in “acting out” </a:t>
            </a:r>
            <a:r>
              <a:rPr lang="en-US" dirty="0" err="1" smtClean="0"/>
              <a:t>behaviours</a:t>
            </a:r>
            <a:r>
              <a:rPr lang="en-US" dirty="0" smtClean="0"/>
              <a:t>, such as shoplifting, skipping school, drug use, sexual promiscuity.</a:t>
            </a:r>
          </a:p>
          <a:p>
            <a:r>
              <a:rPr lang="en-US" dirty="0" smtClean="0"/>
              <a:t>Often appears socially outgoing; relationships tend to be superficial, however.</a:t>
            </a:r>
          </a:p>
          <a:p>
            <a:endParaRPr lang="en-US" dirty="0"/>
          </a:p>
        </p:txBody>
      </p:sp>
    </p:spTree>
    <p:extLst>
      <p:ext uri="{BB962C8B-B14F-4D97-AF65-F5344CB8AC3E}">
        <p14:creationId xmlns:p14="http://schemas.microsoft.com/office/powerpoint/2010/main" val="420076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Bulimic Psychology</a:t>
            </a:r>
            <a:endParaRPr lang="en-US" dirty="0"/>
          </a:p>
        </p:txBody>
      </p:sp>
      <p:sp>
        <p:nvSpPr>
          <p:cNvPr id="3" name="Content Placeholder 2"/>
          <p:cNvSpPr>
            <a:spLocks noGrp="1"/>
          </p:cNvSpPr>
          <p:nvPr>
            <p:ph idx="1"/>
          </p:nvPr>
        </p:nvSpPr>
        <p:spPr/>
        <p:txBody>
          <a:bodyPr>
            <a:normAutofit lnSpcReduction="10000"/>
          </a:bodyPr>
          <a:lstStyle/>
          <a:p>
            <a:r>
              <a:rPr lang="en-US" dirty="0" smtClean="0"/>
              <a:t>Sufferers are preoccupied with food: conversations, projects, artwork may revolve around food themes.</a:t>
            </a:r>
          </a:p>
          <a:p>
            <a:r>
              <a:rPr lang="en-US" dirty="0" smtClean="0"/>
              <a:t>Difficulty concentrating, appears either indecisive or into “black and white” thinking.</a:t>
            </a:r>
          </a:p>
          <a:p>
            <a:r>
              <a:rPr lang="en-US" dirty="0" smtClean="0"/>
              <a:t>Makes comments about being overweight and expresses a belief in self control when it comes to food.</a:t>
            </a:r>
          </a:p>
          <a:p>
            <a:r>
              <a:rPr lang="en-US" dirty="0" smtClean="0"/>
              <a:t>Fears around personal relationships.</a:t>
            </a:r>
          </a:p>
          <a:p>
            <a:r>
              <a:rPr lang="en-US" dirty="0" smtClean="0"/>
              <a:t>Shares many feelings with anorexic sufferers such as inadequacy, mood swings, depression, anger, anxiety, loneliness. </a:t>
            </a:r>
            <a:endParaRPr lang="en-US" dirty="0"/>
          </a:p>
        </p:txBody>
      </p:sp>
    </p:spTree>
    <p:extLst>
      <p:ext uri="{BB962C8B-B14F-4D97-AF65-F5344CB8AC3E}">
        <p14:creationId xmlns:p14="http://schemas.microsoft.com/office/powerpoint/2010/main" val="1579809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7543800" cy="1447800"/>
          </a:xfrm>
        </p:spPr>
        <p:txBody>
          <a:bodyPr>
            <a:normAutofit fontScale="90000"/>
          </a:bodyPr>
          <a:lstStyle/>
          <a:p>
            <a:r>
              <a:rPr lang="en-US" dirty="0" smtClean="0"/>
              <a:t>Physical Changes with Bulimia Nervosa. </a:t>
            </a:r>
            <a:endParaRPr lang="en-US" dirty="0"/>
          </a:p>
        </p:txBody>
      </p:sp>
      <p:sp>
        <p:nvSpPr>
          <p:cNvPr id="3" name="Content Placeholder 2"/>
          <p:cNvSpPr>
            <a:spLocks noGrp="1"/>
          </p:cNvSpPr>
          <p:nvPr>
            <p:ph idx="1"/>
          </p:nvPr>
        </p:nvSpPr>
        <p:spPr/>
        <p:txBody>
          <a:bodyPr/>
          <a:lstStyle/>
          <a:p>
            <a:r>
              <a:rPr lang="en-US" dirty="0" smtClean="0"/>
              <a:t>Broad fluctuations in weight.</a:t>
            </a:r>
          </a:p>
          <a:p>
            <a:r>
              <a:rPr lang="en-US" dirty="0" smtClean="0"/>
              <a:t>Dental problems, broken blood vessels from vomiting, bags under eyes, throat problems caused by vomiting.</a:t>
            </a:r>
          </a:p>
          <a:p>
            <a:r>
              <a:rPr lang="en-US" dirty="0" smtClean="0"/>
              <a:t>Dehydration, fainting, tremors, blurred vision.</a:t>
            </a:r>
          </a:p>
          <a:p>
            <a:r>
              <a:rPr lang="en-US" dirty="0" smtClean="0"/>
              <a:t>Stomach problems.</a:t>
            </a:r>
          </a:p>
          <a:p>
            <a:r>
              <a:rPr lang="en-US" dirty="0" smtClean="0"/>
              <a:t>Loss of or irregular menstruation. </a:t>
            </a:r>
            <a:endParaRPr lang="en-US" dirty="0"/>
          </a:p>
        </p:txBody>
      </p:sp>
    </p:spTree>
    <p:extLst>
      <p:ext uri="{BB962C8B-B14F-4D97-AF65-F5344CB8AC3E}">
        <p14:creationId xmlns:p14="http://schemas.microsoft.com/office/powerpoint/2010/main" val="1100489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620000" cy="1066800"/>
          </a:xfrm>
        </p:spPr>
        <p:txBody>
          <a:bodyPr/>
          <a:lstStyle/>
          <a:p>
            <a:r>
              <a:rPr lang="en-US" dirty="0" smtClean="0"/>
              <a:t>Binge Eating Disorder</a:t>
            </a:r>
            <a:endParaRPr lang="en-US" dirty="0"/>
          </a:p>
        </p:txBody>
      </p:sp>
      <p:sp>
        <p:nvSpPr>
          <p:cNvPr id="3" name="Content Placeholder 2"/>
          <p:cNvSpPr>
            <a:spLocks noGrp="1"/>
          </p:cNvSpPr>
          <p:nvPr>
            <p:ph idx="1"/>
          </p:nvPr>
        </p:nvSpPr>
        <p:spPr/>
        <p:txBody>
          <a:bodyPr>
            <a:normAutofit fontScale="92500"/>
          </a:bodyPr>
          <a:lstStyle/>
          <a:p>
            <a:r>
              <a:rPr lang="en-US" dirty="0" smtClean="0"/>
              <a:t>In sharp contrast to the undereating of anorexic or bulimic individuals, chronic eaters go through long periods of overeating.</a:t>
            </a:r>
          </a:p>
          <a:p>
            <a:r>
              <a:rPr lang="en-US" dirty="0" smtClean="0"/>
              <a:t>Do NOT engage in purging or other compensatory </a:t>
            </a:r>
            <a:r>
              <a:rPr lang="en-US" dirty="0" err="1" smtClean="0"/>
              <a:t>behaviours</a:t>
            </a:r>
            <a:r>
              <a:rPr lang="en-US" dirty="0" smtClean="0"/>
              <a:t>.</a:t>
            </a:r>
          </a:p>
          <a:p>
            <a:r>
              <a:rPr lang="en-US" dirty="0" smtClean="0"/>
              <a:t>Sometimes called “compulsive eating” or “food addiction.” </a:t>
            </a:r>
          </a:p>
          <a:p>
            <a:r>
              <a:rPr lang="en-US" dirty="0" smtClean="0"/>
              <a:t>Much more widespread than either anorexia or bulimia.</a:t>
            </a:r>
          </a:p>
          <a:p>
            <a:r>
              <a:rPr lang="en-US" dirty="0" smtClean="0"/>
              <a:t>Males, people from a broad range of socioeconomic backgrounds, and a wide range of ages are affected. </a:t>
            </a:r>
          </a:p>
          <a:p>
            <a:r>
              <a:rPr lang="en-US" dirty="0" smtClean="0"/>
              <a:t>People who binge eat are not always overweight and overweight people are not always binge eaters. </a:t>
            </a:r>
          </a:p>
          <a:p>
            <a:endParaRPr lang="en-US" b="1" dirty="0"/>
          </a:p>
        </p:txBody>
      </p:sp>
    </p:spTree>
    <p:extLst>
      <p:ext uri="{BB962C8B-B14F-4D97-AF65-F5344CB8AC3E}">
        <p14:creationId xmlns:p14="http://schemas.microsoft.com/office/powerpoint/2010/main" val="3600533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696200" cy="990600"/>
          </a:xfrm>
        </p:spPr>
        <p:txBody>
          <a:bodyPr>
            <a:normAutofit fontScale="90000"/>
          </a:bodyPr>
          <a:lstStyle/>
          <a:p>
            <a:r>
              <a:rPr lang="en-US" dirty="0" smtClean="0"/>
              <a:t>Binge Eating Characteristics.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 binge eater may:</a:t>
            </a:r>
          </a:p>
          <a:p>
            <a:r>
              <a:rPr lang="en-US" dirty="0" smtClean="0"/>
              <a:t>Eat faster than normal</a:t>
            </a:r>
          </a:p>
          <a:p>
            <a:r>
              <a:rPr lang="en-US" dirty="0" smtClean="0"/>
              <a:t>Eat until uncomfortably full.</a:t>
            </a:r>
          </a:p>
          <a:p>
            <a:r>
              <a:rPr lang="en-US" dirty="0" smtClean="0"/>
              <a:t>Eat excessively even when they are not hungry.</a:t>
            </a:r>
          </a:p>
          <a:p>
            <a:r>
              <a:rPr lang="en-US" dirty="0" smtClean="0"/>
              <a:t>Eats large amount of food throughout the day without planned meal times.</a:t>
            </a:r>
          </a:p>
          <a:p>
            <a:r>
              <a:rPr lang="en-US" dirty="0" smtClean="0"/>
              <a:t>Eat alone because they are embarrassed by portion sizes.</a:t>
            </a:r>
          </a:p>
          <a:p>
            <a:r>
              <a:rPr lang="en-US" dirty="0" smtClean="0"/>
              <a:t>Feel guilty, depressed, or disgusted with self. </a:t>
            </a:r>
          </a:p>
          <a:p>
            <a:r>
              <a:rPr lang="en-US" dirty="0" smtClean="0"/>
              <a:t>Feel a lack of control.</a:t>
            </a:r>
          </a:p>
          <a:p>
            <a:r>
              <a:rPr lang="en-US" dirty="0" smtClean="0"/>
              <a:t>Experiences binge eating episodes at least twice a week for six months, on average. </a:t>
            </a:r>
          </a:p>
          <a:p>
            <a:endParaRPr lang="en-US" dirty="0" smtClean="0"/>
          </a:p>
          <a:p>
            <a:endParaRPr lang="en-US" dirty="0"/>
          </a:p>
        </p:txBody>
      </p:sp>
    </p:spTree>
    <p:extLst>
      <p:ext uri="{BB962C8B-B14F-4D97-AF65-F5344CB8AC3E}">
        <p14:creationId xmlns:p14="http://schemas.microsoft.com/office/powerpoint/2010/main" val="29609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break the ice.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Counsellors: Diane </a:t>
            </a:r>
            <a:r>
              <a:rPr lang="en-US" dirty="0" err="1" smtClean="0"/>
              <a:t>Gorter</a:t>
            </a:r>
            <a:r>
              <a:rPr lang="en-US" dirty="0" smtClean="0"/>
              <a:t> and Martha </a:t>
            </a:r>
            <a:r>
              <a:rPr lang="en-US" dirty="0" err="1" smtClean="0"/>
              <a:t>Deitaker</a:t>
            </a:r>
            <a:endParaRPr lang="en-US" dirty="0" smtClean="0"/>
          </a:p>
          <a:p>
            <a:r>
              <a:rPr lang="en-US" dirty="0" smtClean="0"/>
              <a:t>Youth and Family workers: Lisa Roy, Mark </a:t>
            </a:r>
            <a:r>
              <a:rPr lang="en-US" dirty="0" err="1" smtClean="0"/>
              <a:t>Sheremeta</a:t>
            </a:r>
            <a:r>
              <a:rPr lang="en-US" dirty="0" smtClean="0"/>
              <a:t>, or Anne Field.</a:t>
            </a:r>
          </a:p>
          <a:p>
            <a:endParaRPr lang="en-US" dirty="0" smtClean="0"/>
          </a:p>
          <a:p>
            <a:r>
              <a:rPr lang="en-US" dirty="0" smtClean="0"/>
              <a:t> Eating disorder clinic:</a:t>
            </a:r>
          </a:p>
          <a:p>
            <a:pPr marL="0" indent="0">
              <a:buNone/>
            </a:pPr>
            <a:r>
              <a:rPr lang="en-US" b="1" dirty="0" smtClean="0"/>
              <a:t>If </a:t>
            </a:r>
            <a:r>
              <a:rPr lang="en-US" b="1" dirty="0"/>
              <a:t>you are looking for a support group, please contact the </a:t>
            </a:r>
            <a:r>
              <a:rPr lang="en-US" b="1" dirty="0" err="1">
                <a:hlinkClick r:id="rId2"/>
              </a:rPr>
              <a:t>Kelty</a:t>
            </a:r>
            <a:r>
              <a:rPr lang="en-US" b="1" dirty="0">
                <a:hlinkClick r:id="rId2"/>
              </a:rPr>
              <a:t> Mental Health Resource Centre</a:t>
            </a:r>
            <a:r>
              <a:rPr lang="en-US" b="1" dirty="0"/>
              <a:t> by calling 1-800-665-1822, or email us at </a:t>
            </a:r>
            <a:r>
              <a:rPr lang="en-US" b="1" dirty="0">
                <a:hlinkClick r:id="rId3"/>
              </a:rPr>
              <a:t>keltycentre@bcmhs.bc.ca</a:t>
            </a:r>
            <a:r>
              <a:rPr lang="en-US" b="1" dirty="0" smtClean="0"/>
              <a:t>.</a:t>
            </a:r>
            <a:endParaRPr lang="en-US" dirty="0" smtClean="0"/>
          </a:p>
          <a:p>
            <a:pPr fontAlgn="base"/>
            <a:endParaRPr lang="en-US" dirty="0"/>
          </a:p>
          <a:p>
            <a:pPr fontAlgn="base"/>
            <a:r>
              <a:rPr lang="en-US" b="1" dirty="0" smtClean="0"/>
              <a:t>Anorexics and Bulimics Anonymous: </a:t>
            </a:r>
          </a:p>
          <a:p>
            <a:pPr marL="0" indent="0" fontAlgn="base">
              <a:buNone/>
            </a:pPr>
            <a:r>
              <a:rPr lang="en-US" dirty="0" smtClean="0"/>
              <a:t>Tuesday</a:t>
            </a:r>
            <a:r>
              <a:rPr lang="en-US" dirty="0"/>
              <a:t> </a:t>
            </a:r>
            <a:r>
              <a:rPr lang="en-US" dirty="0" smtClean="0"/>
              <a:t>  7-8:30pm  Steps </a:t>
            </a:r>
            <a:r>
              <a:rPr lang="en-US" dirty="0"/>
              <a:t>to Serenity</a:t>
            </a:r>
            <a:br>
              <a:rPr lang="en-US" dirty="0"/>
            </a:br>
            <a:r>
              <a:rPr lang="en-US" dirty="0" err="1"/>
              <a:t>Blanshard</a:t>
            </a:r>
            <a:r>
              <a:rPr lang="en-US" dirty="0"/>
              <a:t> Community Centre</a:t>
            </a:r>
            <a:br>
              <a:rPr lang="en-US" dirty="0"/>
            </a:br>
            <a:r>
              <a:rPr lang="en-US" dirty="0"/>
              <a:t>901 Kings Road</a:t>
            </a:r>
          </a:p>
          <a:p>
            <a:pPr marL="0" indent="0" fontAlgn="base">
              <a:buNone/>
            </a:pPr>
            <a:r>
              <a:rPr lang="en-US" i="1" dirty="0" smtClean="0"/>
              <a:t>   Contact: </a:t>
            </a:r>
            <a:r>
              <a:rPr lang="en-US" dirty="0" smtClean="0"/>
              <a:t>Sarah </a:t>
            </a:r>
            <a:r>
              <a:rPr lang="en-US" dirty="0"/>
              <a:t>250.580.5224</a:t>
            </a:r>
          </a:p>
          <a:p>
            <a:endParaRPr lang="en-US" dirty="0"/>
          </a:p>
        </p:txBody>
      </p:sp>
    </p:spTree>
    <p:extLst>
      <p:ext uri="{BB962C8B-B14F-4D97-AF65-F5344CB8AC3E}">
        <p14:creationId xmlns:p14="http://schemas.microsoft.com/office/powerpoint/2010/main" val="296415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7620000" cy="1371600"/>
          </a:xfrm>
        </p:spPr>
        <p:txBody>
          <a:bodyPr>
            <a:normAutofit fontScale="90000"/>
          </a:bodyPr>
          <a:lstStyle/>
          <a:p>
            <a:r>
              <a:rPr lang="en-US" dirty="0" smtClean="0"/>
              <a:t>Things to know about Binge Eating </a:t>
            </a:r>
            <a:endParaRPr lang="en-US" dirty="0"/>
          </a:p>
        </p:txBody>
      </p:sp>
      <p:sp>
        <p:nvSpPr>
          <p:cNvPr id="3" name="Content Placeholder 2"/>
          <p:cNvSpPr>
            <a:spLocks noGrp="1"/>
          </p:cNvSpPr>
          <p:nvPr>
            <p:ph idx="1"/>
          </p:nvPr>
        </p:nvSpPr>
        <p:spPr/>
        <p:txBody>
          <a:bodyPr/>
          <a:lstStyle/>
          <a:p>
            <a:r>
              <a:rPr lang="en-US" dirty="0" smtClean="0"/>
              <a:t>Binge eaters eat often in reaction to stress, conflict, and daily problems.</a:t>
            </a:r>
          </a:p>
          <a:p>
            <a:r>
              <a:rPr lang="en-US" dirty="0" smtClean="0"/>
              <a:t>Usually overweight or obese.</a:t>
            </a:r>
          </a:p>
          <a:p>
            <a:r>
              <a:rPr lang="en-US" dirty="0" smtClean="0"/>
              <a:t>Problems with increased risk of bone and joint problems and proneness to fractures. </a:t>
            </a:r>
          </a:p>
        </p:txBody>
      </p:sp>
    </p:spTree>
    <p:extLst>
      <p:ext uri="{BB962C8B-B14F-4D97-AF65-F5344CB8AC3E}">
        <p14:creationId xmlns:p14="http://schemas.microsoft.com/office/powerpoint/2010/main" val="892212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Males and eating disorders.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www.eating-disorder.com/Eating-Treatment/Eating-Disorders/male-anorexia-eating-disorder.htm</a:t>
            </a:r>
            <a:endParaRPr lang="en-US" dirty="0" smtClean="0"/>
          </a:p>
          <a:p>
            <a:endParaRPr lang="en-US" dirty="0"/>
          </a:p>
          <a:p>
            <a:r>
              <a:rPr lang="en-US" dirty="0" smtClean="0"/>
              <a:t>Assignment: See Family and Gender studies folder. </a:t>
            </a:r>
            <a:endParaRPr lang="en-US" dirty="0"/>
          </a:p>
        </p:txBody>
      </p:sp>
    </p:spTree>
    <p:extLst>
      <p:ext uri="{BB962C8B-B14F-4D97-AF65-F5344CB8AC3E}">
        <p14:creationId xmlns:p14="http://schemas.microsoft.com/office/powerpoint/2010/main" val="694141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14800"/>
            <a:ext cx="6781800" cy="2057400"/>
          </a:xfrm>
        </p:spPr>
        <p:txBody>
          <a:bodyPr>
            <a:normAutofit fontScale="90000"/>
          </a:bodyPr>
          <a:lstStyle/>
          <a:p>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smtClean="0"/>
              <a:t>Orthorexia: </a:t>
            </a:r>
            <a:r>
              <a:rPr lang="en-US" sz="2200" dirty="0"/>
              <a:t>an obsession with eating foods that one considers healthy.</a:t>
            </a:r>
            <a:br>
              <a:rPr lang="en-US" sz="2200" dirty="0"/>
            </a:br>
            <a:r>
              <a:rPr lang="en-US" sz="2200" dirty="0"/>
              <a:t>a medical condition in which the sufferer systematically avoids specific foods in the belief that they are harmful.</a:t>
            </a:r>
            <a:r>
              <a:rPr lang="en-US" dirty="0"/>
              <a:t/>
            </a:r>
            <a:br>
              <a:rPr lang="en-US" dirty="0"/>
            </a:br>
            <a:endParaRPr lang="en-US" dirty="0"/>
          </a:p>
        </p:txBody>
      </p:sp>
      <p:sp>
        <p:nvSpPr>
          <p:cNvPr id="3" name="Content Placeholder 2"/>
          <p:cNvSpPr>
            <a:spLocks noGrp="1"/>
          </p:cNvSpPr>
          <p:nvPr>
            <p:ph idx="1"/>
          </p:nvPr>
        </p:nvSpPr>
        <p:spPr>
          <a:xfrm>
            <a:off x="762000" y="685800"/>
            <a:ext cx="7543800" cy="3276600"/>
          </a:xfrm>
        </p:spPr>
        <p:txBody>
          <a:bodyPr/>
          <a:lstStyle/>
          <a:p>
            <a:r>
              <a:rPr lang="en-US" dirty="0">
                <a:hlinkClick r:id="rId2"/>
              </a:rPr>
              <a:t>http://</a:t>
            </a:r>
            <a:r>
              <a:rPr lang="en-US" dirty="0" smtClean="0">
                <a:hlinkClick r:id="rId2"/>
              </a:rPr>
              <a:t>www.takepart.com/video/2014/08/05/can-being-vegan-lead-disordered-eating</a:t>
            </a:r>
            <a:endParaRPr lang="en-US" dirty="0" smtClean="0"/>
          </a:p>
          <a:p>
            <a:endParaRPr lang="en-US" dirty="0"/>
          </a:p>
          <a:p>
            <a:r>
              <a:rPr lang="en-US" dirty="0"/>
              <a:t>Elephant Journal: </a:t>
            </a:r>
            <a:r>
              <a:rPr lang="en-US" dirty="0">
                <a:hlinkClick r:id="rId3"/>
              </a:rPr>
              <a:t>http://www.elephantjournal.com/2015/07/orthorexia-healing-from-disordered-eating/</a:t>
            </a:r>
            <a:endParaRPr lang="en-US" dirty="0"/>
          </a:p>
        </p:txBody>
      </p:sp>
    </p:spTree>
    <p:extLst>
      <p:ext uri="{BB962C8B-B14F-4D97-AF65-F5344CB8AC3E}">
        <p14:creationId xmlns:p14="http://schemas.microsoft.com/office/powerpoint/2010/main" val="1089552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causes eating disorders?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Eating disorders are complex and their causes are not completely understood.</a:t>
            </a:r>
          </a:p>
          <a:p>
            <a:r>
              <a:rPr lang="en-US" dirty="0" smtClean="0"/>
              <a:t>A number of factors contribute: genetics, family relationships, trauma, and individual cognitive styles such as achievement orientation or perfectionism. </a:t>
            </a:r>
          </a:p>
          <a:p>
            <a:r>
              <a:rPr lang="en-US" dirty="0" smtClean="0"/>
              <a:t>Because they most often arise during adolescence, some developmental triggers may be present.</a:t>
            </a:r>
          </a:p>
          <a:p>
            <a:r>
              <a:rPr lang="en-US" dirty="0" smtClean="0"/>
              <a:t>Body image and low self esteem and depression are all interconnected.</a:t>
            </a:r>
          </a:p>
          <a:p>
            <a:r>
              <a:rPr lang="en-US" dirty="0" smtClean="0"/>
              <a:t>Disordered eating may be seen as an attempt to regain control.</a:t>
            </a:r>
          </a:p>
          <a:p>
            <a:r>
              <a:rPr lang="en-US" dirty="0" smtClean="0"/>
              <a:t>Eating or not eating can be an attempt to have needs met.</a:t>
            </a:r>
          </a:p>
          <a:p>
            <a:r>
              <a:rPr lang="en-US" dirty="0" smtClean="0"/>
              <a:t>Becomes a vicious cycle as the </a:t>
            </a:r>
            <a:r>
              <a:rPr lang="en-US" dirty="0" err="1" smtClean="0"/>
              <a:t>behaviour</a:t>
            </a:r>
            <a:r>
              <a:rPr lang="en-US" dirty="0" smtClean="0"/>
              <a:t> elevates the cognitive challenges associated with disordered eating such as anxiety, depression, low self esteem </a:t>
            </a:r>
            <a:r>
              <a:rPr lang="en-US" dirty="0" err="1" smtClean="0"/>
              <a:t>etc</a:t>
            </a:r>
            <a:endParaRPr lang="en-US" dirty="0" smtClean="0"/>
          </a:p>
          <a:p>
            <a:r>
              <a:rPr lang="en-US" dirty="0" smtClean="0"/>
              <a:t>People who have experienced abuse or a significant loss are more at risk.</a:t>
            </a:r>
          </a:p>
          <a:p>
            <a:r>
              <a:rPr lang="en-US" dirty="0" smtClean="0"/>
              <a:t>People who come from highly stressful homes.</a:t>
            </a:r>
          </a:p>
          <a:p>
            <a:r>
              <a:rPr lang="en-US" dirty="0" smtClean="0"/>
              <a:t>Participation in highly competitive activities that place an emphasis on the body size, such as gymnastics, ballet, modelling, and long distance running. </a:t>
            </a:r>
          </a:p>
          <a:p>
            <a:endParaRPr lang="en-US" dirty="0"/>
          </a:p>
        </p:txBody>
      </p:sp>
    </p:spTree>
    <p:extLst>
      <p:ext uri="{BB962C8B-B14F-4D97-AF65-F5344CB8AC3E}">
        <p14:creationId xmlns:p14="http://schemas.microsoft.com/office/powerpoint/2010/main" val="3513683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important things to note.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Scientists have moved away from the notion of a single cause and understand there is a number of factors that predispose a person to eating disorders. </a:t>
            </a:r>
          </a:p>
          <a:p>
            <a:r>
              <a:rPr lang="en-US" dirty="0" smtClean="0"/>
              <a:t>Transition seems to be important: for example, moving from childhood to adolescence. It can arise as an attempt to delay physical and emotional maturation.</a:t>
            </a:r>
          </a:p>
          <a:p>
            <a:r>
              <a:rPr lang="en-US" dirty="0" smtClean="0"/>
              <a:t>We live in a culture that values thinness, especially for women.</a:t>
            </a:r>
          </a:p>
          <a:p>
            <a:r>
              <a:rPr lang="en-US" dirty="0" smtClean="0"/>
              <a:t>People who are seen as desirable or successful are often sleek, gaunt.</a:t>
            </a:r>
          </a:p>
          <a:p>
            <a:r>
              <a:rPr lang="en-US" dirty="0" smtClean="0"/>
              <a:t>In the midst of the physical changes of puberty, many vulnerable and impressionable youth will struggle to reach unrealistic standards. </a:t>
            </a:r>
            <a:endParaRPr lang="en-US" dirty="0"/>
          </a:p>
        </p:txBody>
      </p:sp>
    </p:spTree>
    <p:extLst>
      <p:ext uri="{BB962C8B-B14F-4D97-AF65-F5344CB8AC3E}">
        <p14:creationId xmlns:p14="http://schemas.microsoft.com/office/powerpoint/2010/main" val="76159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It is a continuum of severity.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From normal eating to disordered.</a:t>
            </a:r>
          </a:p>
          <a:p>
            <a:r>
              <a:rPr lang="en-US" dirty="0" smtClean="0"/>
              <a:t>As disturbance in normal eating becomes more extreme, so does the individual’s sense of body dissatisfaction, interpersonal distrust, fear of maturing, and inability to regulate impulsive </a:t>
            </a:r>
            <a:r>
              <a:rPr lang="en-US" dirty="0" err="1" smtClean="0"/>
              <a:t>behaviours</a:t>
            </a:r>
            <a:r>
              <a:rPr lang="en-US" dirty="0" smtClean="0"/>
              <a:t>.</a:t>
            </a:r>
          </a:p>
          <a:p>
            <a:r>
              <a:rPr lang="en-US" dirty="0" smtClean="0"/>
              <a:t>Patterns of self denial and self control become extreme.</a:t>
            </a:r>
          </a:p>
          <a:p>
            <a:r>
              <a:rPr lang="en-US" dirty="0" smtClean="0"/>
              <a:t>Sometimes they can be almost undetectable and therefore, a person may not get any help. </a:t>
            </a:r>
          </a:p>
          <a:p>
            <a:pPr marL="0" indent="0">
              <a:buNone/>
            </a:pPr>
            <a:endParaRPr lang="en-US" dirty="0" smtClean="0"/>
          </a:p>
          <a:p>
            <a:pPr marL="0" indent="0">
              <a:buNone/>
            </a:pPr>
            <a:r>
              <a:rPr lang="en-US" dirty="0" smtClean="0"/>
              <a:t>You Don’t Have </a:t>
            </a:r>
            <a:r>
              <a:rPr lang="en-US" dirty="0"/>
              <a:t>to Try: </a:t>
            </a:r>
            <a:r>
              <a:rPr lang="en-US" dirty="0">
                <a:hlinkClick r:id="rId2"/>
              </a:rPr>
              <a:t>https://www.youtube.com/watch?v=GXoZLPSw8U8</a:t>
            </a:r>
            <a:endParaRPr lang="en-US" dirty="0"/>
          </a:p>
        </p:txBody>
      </p:sp>
    </p:spTree>
    <p:extLst>
      <p:ext uri="{BB962C8B-B14F-4D97-AF65-F5344CB8AC3E}">
        <p14:creationId xmlns:p14="http://schemas.microsoft.com/office/powerpoint/2010/main" val="4170106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other food or body related disorders. </a:t>
            </a:r>
            <a:endParaRPr lang="en-US" dirty="0"/>
          </a:p>
        </p:txBody>
      </p:sp>
      <p:sp>
        <p:nvSpPr>
          <p:cNvPr id="3" name="Content Placeholder 2"/>
          <p:cNvSpPr>
            <a:spLocks noGrp="1"/>
          </p:cNvSpPr>
          <p:nvPr>
            <p:ph idx="1"/>
          </p:nvPr>
        </p:nvSpPr>
        <p:spPr>
          <a:xfrm>
            <a:off x="762000" y="457200"/>
            <a:ext cx="7543800" cy="4114800"/>
          </a:xfrm>
        </p:spPr>
        <p:txBody>
          <a:bodyPr>
            <a:normAutofit fontScale="55000" lnSpcReduction="20000"/>
          </a:bodyPr>
          <a:lstStyle/>
          <a:p>
            <a:r>
              <a:rPr lang="en-US" b="1" i="1" u="sng" dirty="0"/>
              <a:t>Pica</a:t>
            </a:r>
            <a:r>
              <a:rPr lang="en-US" b="1" u="sng" dirty="0"/>
              <a:t> </a:t>
            </a:r>
            <a:r>
              <a:rPr lang="en-US" b="1" dirty="0"/>
              <a:t>: Pica is persistently eating nonfood items, such as soap, cloth, talcum powder or dirt, over a period of at least one month. Eating such substances is not appropriate for the person’s developmental level and not part of a specific cultural or social practice.</a:t>
            </a:r>
          </a:p>
          <a:p>
            <a:r>
              <a:rPr lang="en-US" b="1" dirty="0"/>
              <a:t>Persistently eating these nonfood items can result in medical complications such as poisoning, intestinal problems or infections. Pica often occurs along with other disorders such as autism spectrum disorder or intellectual disability.</a:t>
            </a:r>
          </a:p>
          <a:p>
            <a:r>
              <a:rPr lang="en-US" b="1" i="1" u="sng" dirty="0"/>
              <a:t>Rumination disorder</a:t>
            </a:r>
            <a:r>
              <a:rPr lang="en-US" b="1" dirty="0"/>
              <a:t>: Rumination disorder is repeatedly and persistently regurgitating food after eating, but it’s not due to a medical condition or another eating disorder such as anorexia, bulimia or binge-eating disorder. Food is brought back up into the mouth without nausea or gagging. Sometimes regurgitated food is re-chewed and re-swallowed or spit out.</a:t>
            </a:r>
          </a:p>
          <a:p>
            <a:r>
              <a:rPr lang="en-US" b="1" dirty="0"/>
              <a:t>The disorder may result in malnutrition if the food is spit out or if the person eats significantly less to prevent the behavior. The occurrence of rumination disorder may be more common in infancy or in people who have an intellectual disability.</a:t>
            </a:r>
          </a:p>
          <a:p>
            <a:r>
              <a:rPr lang="en-US" b="1" i="1" u="sng" dirty="0"/>
              <a:t>Avoidance/restrictive food intake disorder</a:t>
            </a:r>
            <a:r>
              <a:rPr lang="en-US" b="1" dirty="0"/>
              <a:t> : This disorder is characterized by failing to meet your minimum daily nutrition requirements because you don’t have an interest in eating; you avoid food with certain sensory characteristics, such as color, texture, smell or taste; or you’re concerned about the consequences of eating, such as fear of choking. Food is not avoided because of fear of gaining weight</a:t>
            </a:r>
            <a:r>
              <a:rPr lang="en-US" b="1" dirty="0" smtClean="0"/>
              <a:t>.</a:t>
            </a:r>
          </a:p>
          <a:p>
            <a:r>
              <a:rPr lang="en-US" b="1" i="1" u="sng" dirty="0" smtClean="0"/>
              <a:t>Body dysmorphic disorder: </a:t>
            </a:r>
            <a:r>
              <a:rPr lang="en-US" b="1" dirty="0" smtClean="0"/>
              <a:t>a type of chronic mental illness in which a person cannot stop thinking about a flaw in their appearance, real or imagined. </a:t>
            </a:r>
            <a:endParaRPr lang="en-US" b="1" i="1" u="sng" dirty="0"/>
          </a:p>
          <a:p>
            <a:pPr marL="0" indent="0">
              <a:buNone/>
            </a:pPr>
            <a:endParaRPr lang="en-US" dirty="0"/>
          </a:p>
        </p:txBody>
      </p:sp>
    </p:spTree>
    <p:extLst>
      <p:ext uri="{BB962C8B-B14F-4D97-AF65-F5344CB8AC3E}">
        <p14:creationId xmlns:p14="http://schemas.microsoft.com/office/powerpoint/2010/main" val="4216047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myths our culture perpetuates.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i="1" dirty="0"/>
              <a:t> </a:t>
            </a:r>
            <a:r>
              <a:rPr lang="en-US" i="1" dirty="0" smtClean="0"/>
              <a:t>   Beautiful </a:t>
            </a:r>
            <a:r>
              <a:rPr lang="en-US" i="1" dirty="0">
                <a:hlinkClick r:id="rId2"/>
              </a:rPr>
              <a:t>https://www.youtube.com/watch?v=aoYEQgG4-JY</a:t>
            </a:r>
            <a:endParaRPr lang="en-US" i="1" dirty="0" smtClean="0"/>
          </a:p>
          <a:p>
            <a:pPr marL="457200" indent="-457200">
              <a:buFont typeface="+mj-lt"/>
              <a:buAutoNum type="arabicPeriod"/>
            </a:pPr>
            <a:r>
              <a:rPr lang="en-US" dirty="0" smtClean="0"/>
              <a:t>What media presents is a real picture of our culture. </a:t>
            </a:r>
          </a:p>
          <a:p>
            <a:pPr marL="457200" indent="-457200">
              <a:buFont typeface="+mj-lt"/>
              <a:buAutoNum type="arabicPeriod"/>
            </a:pPr>
            <a:r>
              <a:rPr lang="en-US" dirty="0" smtClean="0"/>
              <a:t>Anybody can be slim.</a:t>
            </a:r>
          </a:p>
          <a:p>
            <a:pPr marL="457200" indent="-457200">
              <a:buFont typeface="+mj-lt"/>
              <a:buAutoNum type="arabicPeriod"/>
            </a:pPr>
            <a:r>
              <a:rPr lang="en-US" dirty="0" smtClean="0"/>
              <a:t>Slender people are more successful and happy.</a:t>
            </a:r>
          </a:p>
          <a:p>
            <a:pPr marL="457200" indent="-457200">
              <a:buFont typeface="+mj-lt"/>
              <a:buAutoNum type="arabicPeriod"/>
            </a:pPr>
            <a:r>
              <a:rPr lang="en-US" dirty="0" smtClean="0"/>
              <a:t>People who are </a:t>
            </a:r>
            <a:r>
              <a:rPr lang="en-US" dirty="0" err="1" smtClean="0"/>
              <a:t>oveweight</a:t>
            </a:r>
            <a:r>
              <a:rPr lang="en-US" dirty="0" smtClean="0"/>
              <a:t> become and remain so because of overeating and a lack of self control.</a:t>
            </a:r>
          </a:p>
          <a:p>
            <a:pPr marL="457200" indent="-457200">
              <a:buFont typeface="+mj-lt"/>
              <a:buAutoNum type="arabicPeriod"/>
            </a:pPr>
            <a:r>
              <a:rPr lang="en-US" dirty="0" smtClean="0"/>
              <a:t>Being overweight is a health hazard. </a:t>
            </a:r>
          </a:p>
          <a:p>
            <a:pPr marL="0" indent="0">
              <a:buNone/>
            </a:pPr>
            <a:endParaRPr lang="en-US" dirty="0"/>
          </a:p>
          <a:p>
            <a:pPr marL="0" indent="0">
              <a:buNone/>
            </a:pPr>
            <a:r>
              <a:rPr lang="en-US" dirty="0" smtClean="0"/>
              <a:t>Take a few minutes to free write your thoughts on these myths. </a:t>
            </a:r>
            <a:endParaRPr lang="en-US" dirty="0"/>
          </a:p>
        </p:txBody>
      </p:sp>
    </p:spTree>
    <p:extLst>
      <p:ext uri="{BB962C8B-B14F-4D97-AF65-F5344CB8AC3E}">
        <p14:creationId xmlns:p14="http://schemas.microsoft.com/office/powerpoint/2010/main" val="2126450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truth behind the myths.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2379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hlinkClick r:id="rId2"/>
              </a:rPr>
              <a:t>Why dieting doesn’t usually work: https</a:t>
            </a:r>
            <a:r>
              <a:rPr lang="en-US" dirty="0">
                <a:hlinkClick r:id="rId2"/>
              </a:rPr>
              <a:t>://</a:t>
            </a:r>
            <a:r>
              <a:rPr lang="en-US" dirty="0" smtClean="0">
                <a:hlinkClick r:id="rId2"/>
              </a:rPr>
              <a:t>www.ted.com/talks/sandra_aamodt_why_dieting_doesn_t_usually_work</a:t>
            </a:r>
            <a:endParaRPr lang="en-US" dirty="0" smtClean="0"/>
          </a:p>
          <a:p>
            <a:pPr marL="0" indent="0">
              <a:buNone/>
            </a:pPr>
            <a:endParaRPr lang="en-US" dirty="0" smtClean="0"/>
          </a:p>
          <a:p>
            <a:pPr marL="0" indent="0">
              <a:buNone/>
            </a:pPr>
            <a:r>
              <a:rPr lang="en-US" dirty="0" smtClean="0"/>
              <a:t>How can you help a friend who you suspect to be suffering?</a:t>
            </a:r>
          </a:p>
          <a:p>
            <a:pPr marL="457200" indent="-457200">
              <a:buFont typeface="+mj-lt"/>
              <a:buAutoNum type="arabicPeriod"/>
            </a:pPr>
            <a:r>
              <a:rPr lang="en-US" dirty="0" smtClean="0">
                <a:solidFill>
                  <a:schemeClr val="tx1"/>
                </a:solidFill>
              </a:rPr>
              <a:t>Speak with a counsellor first.</a:t>
            </a:r>
          </a:p>
          <a:p>
            <a:pPr marL="457200" indent="-457200">
              <a:buFont typeface="+mj-lt"/>
              <a:buAutoNum type="arabicPeriod"/>
            </a:pPr>
            <a:r>
              <a:rPr lang="en-US" dirty="0" smtClean="0">
                <a:solidFill>
                  <a:schemeClr val="tx1"/>
                </a:solidFill>
              </a:rPr>
              <a:t>Listen to your friend empathetically.</a:t>
            </a:r>
          </a:p>
          <a:p>
            <a:pPr marL="457200" indent="-457200">
              <a:buFont typeface="+mj-lt"/>
              <a:buAutoNum type="arabicPeriod"/>
            </a:pPr>
            <a:r>
              <a:rPr lang="en-US" dirty="0" smtClean="0">
                <a:solidFill>
                  <a:schemeClr val="tx1"/>
                </a:solidFill>
              </a:rPr>
              <a:t>Communicate your care and concern.</a:t>
            </a:r>
          </a:p>
          <a:p>
            <a:pPr marL="457200" indent="-457200">
              <a:buFont typeface="+mj-lt"/>
              <a:buAutoNum type="arabicPeriod"/>
            </a:pPr>
            <a:r>
              <a:rPr lang="en-US" dirty="0" smtClean="0">
                <a:solidFill>
                  <a:schemeClr val="tx1"/>
                </a:solidFill>
              </a:rPr>
              <a:t>Offer to help them seek help, such as going to a counsellor or doctor with them.</a:t>
            </a:r>
          </a:p>
          <a:p>
            <a:pPr marL="457200" indent="-457200">
              <a:buFont typeface="+mj-lt"/>
              <a:buAutoNum type="arabicPeriod"/>
            </a:pPr>
            <a:r>
              <a:rPr lang="en-US" dirty="0" smtClean="0">
                <a:solidFill>
                  <a:schemeClr val="tx1"/>
                </a:solidFill>
              </a:rPr>
              <a:t>Avoid getting into a power struggle with them or arguing over it. </a:t>
            </a:r>
          </a:p>
          <a:p>
            <a:pPr marL="457200" indent="-457200">
              <a:buFont typeface="+mj-lt"/>
              <a:buAutoNum type="arabicPeriod"/>
            </a:pPr>
            <a:r>
              <a:rPr lang="en-US" dirty="0" err="1" smtClean="0">
                <a:solidFill>
                  <a:schemeClr val="tx1"/>
                </a:solidFill>
              </a:rPr>
              <a:t>Recognise</a:t>
            </a:r>
            <a:r>
              <a:rPr lang="en-US" dirty="0" smtClean="0">
                <a:solidFill>
                  <a:schemeClr val="tx1"/>
                </a:solidFill>
              </a:rPr>
              <a:t> that eating disorders are about low self esteem, </a:t>
            </a:r>
            <a:r>
              <a:rPr lang="en-US" dirty="0" err="1" smtClean="0">
                <a:solidFill>
                  <a:schemeClr val="tx1"/>
                </a:solidFill>
              </a:rPr>
              <a:t>fea</a:t>
            </a:r>
            <a:r>
              <a:rPr lang="en-US" dirty="0" smtClean="0">
                <a:solidFill>
                  <a:schemeClr val="tx1"/>
                </a:solidFill>
              </a:rPr>
              <a:t> and often other unresolved issues.</a:t>
            </a:r>
          </a:p>
          <a:p>
            <a:pPr marL="457200" indent="-457200">
              <a:buFont typeface="+mj-lt"/>
              <a:buAutoNum type="arabicPeriod"/>
            </a:pPr>
            <a:r>
              <a:rPr lang="en-US" dirty="0" smtClean="0">
                <a:solidFill>
                  <a:schemeClr val="tx1"/>
                </a:solidFill>
              </a:rPr>
              <a:t>Avoid commenting on their appearance, such as “you don’t look fat to me” or “you don’t have anything to worry about.” These comments heighten the focus on body size. </a:t>
            </a:r>
          </a:p>
          <a:p>
            <a:pPr marL="457200" indent="-457200">
              <a:buFont typeface="+mj-lt"/>
              <a:buAutoNum type="arabicPeriod"/>
            </a:pPr>
            <a:r>
              <a:rPr lang="en-US" dirty="0" smtClean="0">
                <a:solidFill>
                  <a:schemeClr val="tx1"/>
                </a:solidFill>
              </a:rPr>
              <a:t>Avoid seeking blame. </a:t>
            </a:r>
          </a:p>
          <a:p>
            <a:pPr marL="457200" indent="-457200">
              <a:buFont typeface="+mj-lt"/>
              <a:buAutoNum type="arabicPeriod"/>
            </a:pPr>
            <a:r>
              <a:rPr lang="en-US" dirty="0" smtClean="0">
                <a:solidFill>
                  <a:schemeClr val="tx1"/>
                </a:solidFill>
              </a:rPr>
              <a:t>Be patient. </a:t>
            </a:r>
          </a:p>
          <a:p>
            <a:pPr marL="457200" indent="-457200">
              <a:buFont typeface="+mj-lt"/>
              <a:buAutoNum type="arabicPeriod"/>
            </a:pPr>
            <a:r>
              <a:rPr lang="en-US" dirty="0" smtClean="0">
                <a:solidFill>
                  <a:schemeClr val="tx1"/>
                </a:solidFill>
              </a:rPr>
              <a:t>Take care of yourself as well. </a:t>
            </a:r>
          </a:p>
        </p:txBody>
      </p:sp>
    </p:spTree>
    <p:extLst>
      <p:ext uri="{BB962C8B-B14F-4D97-AF65-F5344CB8AC3E}">
        <p14:creationId xmlns:p14="http://schemas.microsoft.com/office/powerpoint/2010/main" val="690625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and define.</a:t>
            </a:r>
            <a:endParaRPr lang="en-US" dirty="0"/>
          </a:p>
        </p:txBody>
      </p:sp>
      <p:sp>
        <p:nvSpPr>
          <p:cNvPr id="3" name="Content Placeholder 2"/>
          <p:cNvSpPr>
            <a:spLocks noGrp="1"/>
          </p:cNvSpPr>
          <p:nvPr>
            <p:ph idx="1"/>
          </p:nvPr>
        </p:nvSpPr>
        <p:spPr/>
        <p:txBody>
          <a:bodyPr/>
          <a:lstStyle/>
          <a:p>
            <a:pPr marL="0" indent="0">
              <a:buNone/>
            </a:pPr>
            <a:r>
              <a:rPr lang="en-US" dirty="0" smtClean="0"/>
              <a:t>Initiate the workshop with a class brainstorm. How many eating disorders can we list? What do we know about them? </a:t>
            </a:r>
          </a:p>
          <a:p>
            <a:pPr marL="0" indent="0">
              <a:buNone/>
            </a:pPr>
            <a:endParaRPr lang="en-US" dirty="0"/>
          </a:p>
          <a:p>
            <a:pPr marL="0" indent="0">
              <a:buNone/>
            </a:pPr>
            <a:r>
              <a:rPr lang="en-US" dirty="0" smtClean="0"/>
              <a:t>Break into groups and have students create definitions for each disorder. We will return to this information later. </a:t>
            </a:r>
            <a:endParaRPr lang="en-US" dirty="0"/>
          </a:p>
        </p:txBody>
      </p:sp>
    </p:spTree>
    <p:extLst>
      <p:ext uri="{BB962C8B-B14F-4D97-AF65-F5344CB8AC3E}">
        <p14:creationId xmlns:p14="http://schemas.microsoft.com/office/powerpoint/2010/main" val="3849459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772400" cy="1600200"/>
          </a:xfrm>
        </p:spPr>
        <p:txBody>
          <a:bodyPr>
            <a:normAutofit fontScale="90000"/>
          </a:bodyPr>
          <a:lstStyle/>
          <a:p>
            <a:r>
              <a:rPr lang="en-US" dirty="0" smtClean="0"/>
              <a:t>How can you change your self talk? </a:t>
            </a:r>
            <a:endParaRPr lang="en-US" dirty="0"/>
          </a:p>
        </p:txBody>
      </p:sp>
      <p:sp>
        <p:nvSpPr>
          <p:cNvPr id="3" name="Content Placeholder 2"/>
          <p:cNvSpPr>
            <a:spLocks noGrp="1"/>
          </p:cNvSpPr>
          <p:nvPr>
            <p:ph idx="1"/>
          </p:nvPr>
        </p:nvSpPr>
        <p:spPr/>
        <p:txBody>
          <a:bodyPr/>
          <a:lstStyle/>
          <a:p>
            <a:pPr marL="0" indent="0">
              <a:buNone/>
            </a:pPr>
            <a:r>
              <a:rPr lang="en-US" dirty="0" smtClean="0"/>
              <a:t>What is the Body Positivity movement?</a:t>
            </a:r>
          </a:p>
          <a:p>
            <a:pPr marL="0" indent="0">
              <a:buNone/>
            </a:pPr>
            <a:r>
              <a:rPr lang="en-US" dirty="0">
                <a:hlinkClick r:id="rId2"/>
              </a:rPr>
              <a:t>http://everydayfeminism.com/2015/12/what-is-body-positvity</a:t>
            </a:r>
            <a:r>
              <a:rPr lang="en-US" dirty="0" smtClean="0">
                <a:hlinkClick r:id="rId2"/>
              </a:rPr>
              <a:t>/</a:t>
            </a:r>
            <a:endParaRPr lang="en-US" dirty="0" smtClean="0"/>
          </a:p>
          <a:p>
            <a:pPr marL="0" indent="0">
              <a:buNone/>
            </a:pPr>
            <a:endParaRPr lang="en-US" dirty="0"/>
          </a:p>
          <a:p>
            <a:pPr marL="0" indent="0">
              <a:buNone/>
            </a:pPr>
            <a:r>
              <a:rPr lang="en-US" dirty="0" smtClean="0"/>
              <a:t>Taryn </a:t>
            </a:r>
            <a:r>
              <a:rPr lang="en-US" dirty="0" err="1" smtClean="0"/>
              <a:t>Brumfitt</a:t>
            </a:r>
            <a:r>
              <a:rPr lang="en-US" dirty="0" smtClean="0"/>
              <a:t>:</a:t>
            </a:r>
          </a:p>
          <a:p>
            <a:pPr marL="0" indent="0">
              <a:buNone/>
            </a:pPr>
            <a:r>
              <a:rPr lang="en-US" dirty="0"/>
              <a:t>Embrace trailer: </a:t>
            </a:r>
            <a:r>
              <a:rPr lang="en-US" dirty="0">
                <a:hlinkClick r:id="rId3"/>
              </a:rPr>
              <a:t>https://www.youtube.com/watch?v=r6-hj3nCw10</a:t>
            </a:r>
            <a:endParaRPr lang="en-US" dirty="0"/>
          </a:p>
          <a:p>
            <a:pPr marL="0" indent="0">
              <a:buNone/>
            </a:pPr>
            <a:r>
              <a:rPr lang="en-US" dirty="0" smtClean="0"/>
              <a:t> </a:t>
            </a:r>
            <a:r>
              <a:rPr lang="en-US" dirty="0" smtClean="0">
                <a:hlinkClick r:id="rId4"/>
              </a:rPr>
              <a:t>https</a:t>
            </a:r>
            <a:r>
              <a:rPr lang="en-US" dirty="0">
                <a:hlinkClick r:id="rId4"/>
              </a:rPr>
              <a:t>://bodyimagemovement.com.au/</a:t>
            </a:r>
            <a:endParaRPr lang="en-US" dirty="0"/>
          </a:p>
        </p:txBody>
      </p:sp>
    </p:spTree>
    <p:extLst>
      <p:ext uri="{BB962C8B-B14F-4D97-AF65-F5344CB8AC3E}">
        <p14:creationId xmlns:p14="http://schemas.microsoft.com/office/powerpoint/2010/main" val="1661533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Homework compliment assignment.</a:t>
            </a:r>
          </a:p>
          <a:p>
            <a:r>
              <a:rPr lang="en-US" dirty="0" smtClean="0"/>
              <a:t>Taryn </a:t>
            </a:r>
            <a:r>
              <a:rPr lang="en-US" dirty="0" err="1" smtClean="0"/>
              <a:t>Brumfitt’s</a:t>
            </a:r>
            <a:r>
              <a:rPr lang="en-US" dirty="0" smtClean="0"/>
              <a:t> list:</a:t>
            </a:r>
          </a:p>
          <a:p>
            <a:endParaRPr lang="en-US" dirty="0"/>
          </a:p>
        </p:txBody>
      </p:sp>
    </p:spTree>
    <p:extLst>
      <p:ext uri="{BB962C8B-B14F-4D97-AF65-F5344CB8AC3E}">
        <p14:creationId xmlns:p14="http://schemas.microsoft.com/office/powerpoint/2010/main" val="290018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are Eating Disorders?</a:t>
            </a:r>
            <a:endParaRPr lang="en-US" sz="3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1106" b="31106"/>
          <a:stretch>
            <a:fillRect/>
          </a:stretch>
        </p:blipFill>
        <p:spPr>
          <a:xfrm>
            <a:off x="685800" y="457200"/>
            <a:ext cx="7543800" cy="2895600"/>
          </a:xfrm>
        </p:spPr>
      </p:pic>
      <p:sp>
        <p:nvSpPr>
          <p:cNvPr id="4" name="Text Placeholder 3"/>
          <p:cNvSpPr>
            <a:spLocks noGrp="1"/>
          </p:cNvSpPr>
          <p:nvPr>
            <p:ph type="body" sz="half" idx="2"/>
          </p:nvPr>
        </p:nvSpPr>
        <p:spPr>
          <a:xfrm>
            <a:off x="850392" y="3505200"/>
            <a:ext cx="7391400" cy="1905000"/>
          </a:xfrm>
        </p:spPr>
        <p:txBody>
          <a:bodyPr>
            <a:normAutofit/>
          </a:bodyPr>
          <a:lstStyle/>
          <a:p>
            <a:r>
              <a:rPr lang="en-US" sz="2000" dirty="0" smtClean="0"/>
              <a:t>An eating disorder is when a person experiences severe disturbances in eating </a:t>
            </a:r>
            <a:r>
              <a:rPr lang="en-US" sz="2000" dirty="0" err="1" smtClean="0"/>
              <a:t>behaviour</a:t>
            </a:r>
            <a:r>
              <a:rPr lang="en-US" sz="2000" dirty="0" smtClean="0"/>
              <a:t> such as extreme reduction of food intake or overeating, or feelings of intense distress or concern about body weight or shape. People with eating disorders are usually secretive about their eating, purging, or lack of eating. </a:t>
            </a:r>
            <a:endParaRPr lang="en-US" sz="2000" dirty="0"/>
          </a:p>
        </p:txBody>
      </p:sp>
    </p:spTree>
    <p:extLst>
      <p:ext uri="{BB962C8B-B14F-4D97-AF65-F5344CB8AC3E}">
        <p14:creationId xmlns:p14="http://schemas.microsoft.com/office/powerpoint/2010/main" val="109706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smtClean="0"/>
              <a:t>There are two main types of eating disorders. </a:t>
            </a:r>
            <a:endParaRPr lang="en-US" sz="3600" dirty="0"/>
          </a:p>
        </p:txBody>
      </p:sp>
      <p:sp>
        <p:nvSpPr>
          <p:cNvPr id="14" name="Content Placeholder 13"/>
          <p:cNvSpPr>
            <a:spLocks noGrp="1"/>
          </p:cNvSpPr>
          <p:nvPr>
            <p:ph sz="half" idx="1"/>
          </p:nvPr>
        </p:nvSpPr>
        <p:spPr/>
        <p:txBody>
          <a:bodyPr/>
          <a:lstStyle/>
          <a:p>
            <a:endParaRPr lang="en-US" dirty="0" smtClean="0"/>
          </a:p>
          <a:p>
            <a:r>
              <a:rPr lang="en-US" dirty="0" smtClean="0"/>
              <a:t>Anorexia Nervosa</a:t>
            </a:r>
          </a:p>
          <a:p>
            <a:pPr marL="0" indent="0">
              <a:buNone/>
            </a:pPr>
            <a:endParaRPr lang="en-US" dirty="0"/>
          </a:p>
        </p:txBody>
      </p:sp>
      <p:sp>
        <p:nvSpPr>
          <p:cNvPr id="15" name="Content Placeholder 14"/>
          <p:cNvSpPr>
            <a:spLocks noGrp="1"/>
          </p:cNvSpPr>
          <p:nvPr>
            <p:ph sz="half" idx="2"/>
          </p:nvPr>
        </p:nvSpPr>
        <p:spPr/>
        <p:txBody>
          <a:bodyPr/>
          <a:lstStyle/>
          <a:p>
            <a:r>
              <a:rPr lang="en-US" dirty="0" smtClean="0"/>
              <a:t>Bulimia Nervosa</a:t>
            </a:r>
            <a:endParaRPr lang="en-US" dirty="0"/>
          </a:p>
        </p:txBody>
      </p:sp>
    </p:spTree>
    <p:extLst>
      <p:ext uri="{BB962C8B-B14F-4D97-AF65-F5344CB8AC3E}">
        <p14:creationId xmlns:p14="http://schemas.microsoft.com/office/powerpoint/2010/main" val="16856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28600"/>
            <a:ext cx="7623048" cy="914400"/>
          </a:xfrm>
        </p:spPr>
        <p:txBody>
          <a:bodyPr/>
          <a:lstStyle/>
          <a:p>
            <a:r>
              <a:rPr lang="en-US" dirty="0" smtClean="0"/>
              <a:t>Anorexia Nervosa</a:t>
            </a:r>
            <a:endParaRPr lang="en-US" dirty="0"/>
          </a:p>
        </p:txBody>
      </p:sp>
      <p:sp>
        <p:nvSpPr>
          <p:cNvPr id="7" name="Text Placeholder 6"/>
          <p:cNvSpPr>
            <a:spLocks noGrp="1"/>
          </p:cNvSpPr>
          <p:nvPr>
            <p:ph type="body" sz="half" idx="2"/>
          </p:nvPr>
        </p:nvSpPr>
        <p:spPr>
          <a:xfrm>
            <a:off x="762000" y="1066800"/>
            <a:ext cx="6934200" cy="4648200"/>
          </a:xfrm>
        </p:spPr>
        <p:txBody>
          <a:bodyPr>
            <a:normAutofit/>
          </a:bodyPr>
          <a:lstStyle/>
          <a:p>
            <a:endParaRPr lang="en-US" dirty="0" smtClean="0"/>
          </a:p>
          <a:p>
            <a:endParaRPr lang="en-US" dirty="0"/>
          </a:p>
          <a:p>
            <a:r>
              <a:rPr lang="en-US" dirty="0" smtClean="0"/>
              <a:t>Four diagnostic criteria:</a:t>
            </a:r>
          </a:p>
          <a:p>
            <a:pPr marL="342900" indent="-342900">
              <a:buAutoNum type="arabicPeriod"/>
            </a:pPr>
            <a:r>
              <a:rPr lang="en-US" dirty="0" smtClean="0"/>
              <a:t>Refusal to maintain weight within a normal range for height and age (less than 85% of expected body weight).</a:t>
            </a:r>
          </a:p>
          <a:p>
            <a:pPr marL="342900" indent="-342900">
              <a:buAutoNum type="arabicPeriod"/>
            </a:pPr>
            <a:r>
              <a:rPr lang="en-US" dirty="0" smtClean="0"/>
              <a:t>Intense fear of weight gain despite being underweight.</a:t>
            </a:r>
          </a:p>
          <a:p>
            <a:pPr marL="342900" indent="-342900">
              <a:buAutoNum type="arabicPeriod"/>
            </a:pPr>
            <a:r>
              <a:rPr lang="en-US" dirty="0" smtClean="0"/>
              <a:t>Severe body image disturbance in which body image is the predominant measure of self-worth with denial of the severity of the illness.</a:t>
            </a:r>
          </a:p>
          <a:p>
            <a:pPr marL="342900" indent="-342900">
              <a:buAutoNum type="arabicPeriod"/>
            </a:pPr>
            <a:r>
              <a:rPr lang="en-US" dirty="0" smtClean="0"/>
              <a:t>In girls who have gone through puberty, an absence of the menstrual cycle for greater than three cycles. </a:t>
            </a:r>
          </a:p>
          <a:p>
            <a:endParaRPr lang="en-US" dirty="0"/>
          </a:p>
          <a:p>
            <a:endParaRPr lang="en-US" dirty="0"/>
          </a:p>
        </p:txBody>
      </p:sp>
    </p:spTree>
    <p:extLst>
      <p:ext uri="{BB962C8B-B14F-4D97-AF65-F5344CB8AC3E}">
        <p14:creationId xmlns:p14="http://schemas.microsoft.com/office/powerpoint/2010/main" val="216475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5410200"/>
            <a:ext cx="6781800" cy="762000"/>
          </a:xfrm>
        </p:spPr>
        <p:txBody>
          <a:bodyPr>
            <a:noAutofit/>
          </a:bodyPr>
          <a:lstStyle/>
          <a:p>
            <a:r>
              <a:rPr lang="en-US" sz="3600" dirty="0" smtClean="0"/>
              <a:t>Anorexic </a:t>
            </a:r>
            <a:r>
              <a:rPr lang="en-US" sz="3600" dirty="0" err="1" smtClean="0"/>
              <a:t>behaviours</a:t>
            </a:r>
            <a:r>
              <a:rPr lang="en-US" sz="3600" dirty="0" smtClean="0"/>
              <a:t>. </a:t>
            </a:r>
            <a:endParaRPr lang="en-US" sz="3600" dirty="0"/>
          </a:p>
        </p:txBody>
      </p:sp>
      <p:sp>
        <p:nvSpPr>
          <p:cNvPr id="8" name="Content Placeholder 7"/>
          <p:cNvSpPr>
            <a:spLocks noGrp="1"/>
          </p:cNvSpPr>
          <p:nvPr>
            <p:ph idx="1"/>
          </p:nvPr>
        </p:nvSpPr>
        <p:spPr>
          <a:xfrm>
            <a:off x="762000" y="685800"/>
            <a:ext cx="7543800" cy="4724400"/>
          </a:xfrm>
        </p:spPr>
        <p:txBody>
          <a:bodyPr>
            <a:normAutofit fontScale="77500" lnSpcReduction="20000"/>
          </a:bodyPr>
          <a:lstStyle/>
          <a:p>
            <a:pPr marL="0" indent="0">
              <a:buNone/>
            </a:pPr>
            <a:r>
              <a:rPr lang="en-US" dirty="0" smtClean="0"/>
              <a:t>A person suffering from anorexia nervosa may engage in these </a:t>
            </a:r>
            <a:r>
              <a:rPr lang="en-US" dirty="0" err="1" smtClean="0"/>
              <a:t>behaviours</a:t>
            </a:r>
            <a:r>
              <a:rPr lang="en-US" dirty="0" smtClean="0"/>
              <a:t>:</a:t>
            </a:r>
          </a:p>
          <a:p>
            <a:r>
              <a:rPr lang="en-US" dirty="0" smtClean="0"/>
              <a:t>Approximately half of anorexic people will engage in bulimic </a:t>
            </a:r>
            <a:r>
              <a:rPr lang="en-US" dirty="0" err="1" smtClean="0"/>
              <a:t>behaviours</a:t>
            </a:r>
            <a:r>
              <a:rPr lang="en-US" dirty="0" smtClean="0"/>
              <a:t>.</a:t>
            </a:r>
          </a:p>
          <a:p>
            <a:r>
              <a:rPr lang="en-US" dirty="0" smtClean="0"/>
              <a:t>Will eat very little, often from foods they consider “safe” (more on this later, with Orthorexia)</a:t>
            </a:r>
          </a:p>
          <a:p>
            <a:r>
              <a:rPr lang="en-US" dirty="0" smtClean="0"/>
              <a:t>May perceive dieting to be the highest form of self control, be a perfectionist, and set extremely high goals for themselves.</a:t>
            </a:r>
          </a:p>
          <a:p>
            <a:r>
              <a:rPr lang="en-US" dirty="0" smtClean="0"/>
              <a:t>Undertake rigid exercise regimes.</a:t>
            </a:r>
          </a:p>
          <a:p>
            <a:r>
              <a:rPr lang="en-US" dirty="0" smtClean="0"/>
              <a:t>May shop and cook for others, but refuse to eat.</a:t>
            </a:r>
          </a:p>
          <a:p>
            <a:r>
              <a:rPr lang="en-US" dirty="0" smtClean="0"/>
              <a:t>Gains attention from family and friends for their appearance or out of concern for their lack of nutrition and their health.</a:t>
            </a:r>
          </a:p>
          <a:p>
            <a:r>
              <a:rPr lang="en-US" dirty="0" smtClean="0"/>
              <a:t>Maintains records of calorie intake, measures and weighs food. </a:t>
            </a:r>
          </a:p>
          <a:p>
            <a:r>
              <a:rPr lang="en-US" dirty="0" smtClean="0"/>
              <a:t>Hoarding or hiding food.</a:t>
            </a:r>
          </a:p>
          <a:p>
            <a:r>
              <a:rPr lang="en-US" dirty="0" smtClean="0"/>
              <a:t>Wearing loose and layered clothing.</a:t>
            </a:r>
          </a:p>
          <a:p>
            <a:r>
              <a:rPr lang="en-US" dirty="0" smtClean="0"/>
              <a:t>Withdraw from social activities and becomes highly physical with repetitive activities.</a:t>
            </a:r>
          </a:p>
          <a:p>
            <a:r>
              <a:rPr lang="en-US" dirty="0" smtClean="0"/>
              <a:t>Changes in </a:t>
            </a:r>
            <a:r>
              <a:rPr lang="en-US" dirty="0" err="1" smtClean="0"/>
              <a:t>behaviour</a:t>
            </a:r>
            <a:r>
              <a:rPr lang="en-US" dirty="0" smtClean="0"/>
              <a:t> that are not consistent with their personality. </a:t>
            </a:r>
          </a:p>
          <a:p>
            <a:pPr marL="0" indent="0">
              <a:buNone/>
            </a:pPr>
            <a:endParaRPr lang="en-US" dirty="0" smtClean="0"/>
          </a:p>
          <a:p>
            <a:endParaRPr lang="en-US" dirty="0"/>
          </a:p>
        </p:txBody>
      </p:sp>
    </p:spTree>
    <p:extLst>
      <p:ext uri="{BB962C8B-B14F-4D97-AF65-F5344CB8AC3E}">
        <p14:creationId xmlns:p14="http://schemas.microsoft.com/office/powerpoint/2010/main" val="219113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Psychology of Anorexia</a:t>
            </a:r>
            <a:endParaRPr lang="en-US" dirty="0"/>
          </a:p>
        </p:txBody>
      </p:sp>
      <p:sp>
        <p:nvSpPr>
          <p:cNvPr id="3" name="Content Placeholder 2"/>
          <p:cNvSpPr>
            <a:spLocks noGrp="1"/>
          </p:cNvSpPr>
          <p:nvPr>
            <p:ph idx="1"/>
          </p:nvPr>
        </p:nvSpPr>
        <p:spPr/>
        <p:txBody>
          <a:bodyPr/>
          <a:lstStyle/>
          <a:p>
            <a:r>
              <a:rPr lang="en-US" dirty="0" smtClean="0"/>
              <a:t>Anxiety, depression, lack of control, defiant, stubborn, intense mood swings</a:t>
            </a:r>
          </a:p>
          <a:p>
            <a:r>
              <a:rPr lang="en-US" dirty="0" smtClean="0"/>
              <a:t>Feelings of inadequacy, worthlessness, and loneliness.</a:t>
            </a:r>
          </a:p>
          <a:p>
            <a:r>
              <a:rPr lang="en-US" dirty="0" smtClean="0"/>
              <a:t>Low self esteem, radical change in appearance, body language, or social relations.</a:t>
            </a:r>
          </a:p>
          <a:p>
            <a:r>
              <a:rPr lang="en-US" dirty="0" smtClean="0"/>
              <a:t>Withdrawn, isolated.</a:t>
            </a:r>
          </a:p>
          <a:p>
            <a:r>
              <a:rPr lang="en-US" dirty="0" smtClean="0"/>
              <a:t>Demonstrates inflexibility and resists changes to routine.</a:t>
            </a:r>
          </a:p>
          <a:p>
            <a:r>
              <a:rPr lang="en-US" dirty="0" smtClean="0"/>
              <a:t>Fear of failure around perfectionist ideas, such as grades.</a:t>
            </a:r>
          </a:p>
          <a:p>
            <a:r>
              <a:rPr lang="en-US" dirty="0" smtClean="0"/>
              <a:t>Denies anything is wrong. </a:t>
            </a:r>
            <a:endParaRPr lang="en-US" dirty="0"/>
          </a:p>
        </p:txBody>
      </p:sp>
    </p:spTree>
    <p:extLst>
      <p:ext uri="{BB962C8B-B14F-4D97-AF65-F5344CB8AC3E}">
        <p14:creationId xmlns:p14="http://schemas.microsoft.com/office/powerpoint/2010/main" val="3735893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Physical changes with anorexia. </a:t>
            </a:r>
            <a:r>
              <a:rPr lang="en-US" sz="2800" dirty="0"/>
              <a:t/>
            </a:r>
            <a:br>
              <a:rPr lang="en-US" sz="2800" dirty="0"/>
            </a:br>
            <a:r>
              <a:rPr lang="en-US" sz="2800" dirty="0" smtClean="0"/>
              <a:t/>
            </a:r>
            <a:br>
              <a:rPr lang="en-US" sz="2800" dirty="0" smtClean="0"/>
            </a:br>
            <a:r>
              <a:rPr lang="en-US" sz="2800" dirty="0" smtClean="0"/>
              <a:t>What I wish I could tell my 10 year old self </a:t>
            </a:r>
            <a:r>
              <a:rPr lang="en-US" sz="1300" dirty="0" smtClean="0"/>
              <a:t>about my </a:t>
            </a:r>
            <a:r>
              <a:rPr lang="en-US" sz="1300" dirty="0"/>
              <a:t>eating disorder: </a:t>
            </a:r>
            <a:r>
              <a:rPr lang="en-US" sz="1300" dirty="0">
                <a:hlinkClick r:id="rId2"/>
              </a:rPr>
              <a:t>http://newsthrive.com/post/what-i-wish-i-could-tell-my-10-year-old-self-about-my-eating-disorder_362466</a:t>
            </a:r>
            <a:r>
              <a:rPr lang="en-US" sz="1300" dirty="0"/>
              <a:t>/</a:t>
            </a:r>
          </a:p>
        </p:txBody>
      </p:sp>
      <p:sp>
        <p:nvSpPr>
          <p:cNvPr id="3" name="Content Placeholder 2"/>
          <p:cNvSpPr>
            <a:spLocks noGrp="1"/>
          </p:cNvSpPr>
          <p:nvPr>
            <p:ph idx="1"/>
          </p:nvPr>
        </p:nvSpPr>
        <p:spPr>
          <a:xfrm>
            <a:off x="4953000" y="457201"/>
            <a:ext cx="3352800" cy="4038600"/>
          </a:xfrm>
        </p:spPr>
        <p:txBody>
          <a:bodyPr>
            <a:normAutofit fontScale="70000" lnSpcReduction="20000"/>
          </a:bodyPr>
          <a:lstStyle/>
          <a:p>
            <a:pPr marL="0" indent="0">
              <a:buNone/>
            </a:pPr>
            <a:r>
              <a:rPr lang="en-US" dirty="0" smtClean="0"/>
              <a:t>A person suffering from anorexia may exhibit these physical characteristics:</a:t>
            </a:r>
          </a:p>
          <a:p>
            <a:r>
              <a:rPr lang="en-US" dirty="0" smtClean="0"/>
              <a:t>Weight loss, little muscle or fat.</a:t>
            </a:r>
          </a:p>
          <a:p>
            <a:r>
              <a:rPr lang="en-US" dirty="0" smtClean="0"/>
              <a:t>Stomach problems, tremors, muscle cramps.</a:t>
            </a:r>
          </a:p>
          <a:p>
            <a:r>
              <a:rPr lang="en-US" dirty="0" smtClean="0"/>
              <a:t>Dry, scaly skin, might be yellow or grey in </a:t>
            </a:r>
            <a:r>
              <a:rPr lang="en-US" dirty="0" err="1" smtClean="0"/>
              <a:t>colour</a:t>
            </a:r>
            <a:r>
              <a:rPr lang="en-US" dirty="0" smtClean="0"/>
              <a:t>.</a:t>
            </a:r>
          </a:p>
          <a:p>
            <a:r>
              <a:rPr lang="en-US" dirty="0" smtClean="0"/>
              <a:t>Fine hair growth on face or body.</a:t>
            </a:r>
          </a:p>
          <a:p>
            <a:r>
              <a:rPr lang="en-US" dirty="0" smtClean="0"/>
              <a:t>Dull, brittle, thinning hair.</a:t>
            </a:r>
          </a:p>
          <a:p>
            <a:r>
              <a:rPr lang="en-US" dirty="0" smtClean="0"/>
              <a:t>Appears chronically tired and/or cold.</a:t>
            </a:r>
          </a:p>
          <a:p>
            <a:r>
              <a:rPr lang="en-US" dirty="0" smtClean="0"/>
              <a:t>Severe dental problems, sometimes from vomiting.</a:t>
            </a:r>
          </a:p>
          <a:p>
            <a:r>
              <a:rPr lang="en-US" dirty="0" smtClean="0"/>
              <a:t>Loss of menstruation, or lack of its onset in younger females. </a:t>
            </a:r>
          </a:p>
        </p:txBody>
      </p:sp>
      <p:sp>
        <p:nvSpPr>
          <p:cNvPr id="4" name="Text Placeholder 3"/>
          <p:cNvSpPr>
            <a:spLocks noGrp="1"/>
          </p:cNvSpPr>
          <p:nvPr>
            <p:ph type="body" sz="half" idx="2"/>
          </p:nvPr>
        </p:nvSpPr>
        <p:spPr>
          <a:xfrm>
            <a:off x="762001" y="533400"/>
            <a:ext cx="2673657" cy="4038600"/>
          </a:xfrm>
        </p:spPr>
        <p:txBody>
          <a:bodyPr>
            <a:normAutofit/>
          </a:bodyPr>
          <a:lstStyle/>
          <a:p>
            <a:endParaRPr lang="en-US" dirty="0"/>
          </a:p>
        </p:txBody>
      </p:sp>
      <p:pic>
        <p:nvPicPr>
          <p:cNvPr id="5"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457200"/>
            <a:ext cx="4441499" cy="4114800"/>
          </a:xfrm>
        </p:spPr>
      </p:pic>
    </p:spTree>
    <p:extLst>
      <p:ext uri="{BB962C8B-B14F-4D97-AF65-F5344CB8AC3E}">
        <p14:creationId xmlns:p14="http://schemas.microsoft.com/office/powerpoint/2010/main" val="1078562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496</TotalTime>
  <Words>2091</Words>
  <Application>Microsoft Office PowerPoint</Application>
  <PresentationFormat>On-screen Show (4:3)</PresentationFormat>
  <Paragraphs>217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NewsPrint</vt:lpstr>
      <vt:lpstr>Eating Disorders</vt:lpstr>
      <vt:lpstr>Let’s break the ice. </vt:lpstr>
      <vt:lpstr>Brainstorm and define.</vt:lpstr>
      <vt:lpstr>What are Eating Disorders?</vt:lpstr>
      <vt:lpstr>There are two main types of eating disorders. </vt:lpstr>
      <vt:lpstr>Anorexia Nervosa</vt:lpstr>
      <vt:lpstr>Anorexic behaviours. </vt:lpstr>
      <vt:lpstr>The Psychology of Anorexia</vt:lpstr>
      <vt:lpstr>Physical changes with anorexia.   What I wish I could tell my 10 year old self about my eating disorder: http://newsthrive.com/post/what-i-wish-i-could-tell-my-10-year-old-self-about-my-eating-disorder_362466/</vt:lpstr>
      <vt:lpstr>Important things to know about Anorexia Nervosa. </vt:lpstr>
      <vt:lpstr>    Body  dysmorphic disorder is a type of chronic mental illness in which you can't stop thinking about a flaw in your appearance — a flaw that is either minor or imagined. But to you, your appearance seems so shameful that you don't want to be seen by anyone. When you have body dysmorphic disorder, you intensely obsess over your appearance and body image, often for many hours a day. Your perceived flaw causes you significant distress, and your obsession impacts your ability to function in your daily life. You may seek out numerous cosmetic procedures or excessively exercise to try to "fix" your perceived flaw, but you're never satisfied. Body dysmorphic disorder is also known as dysmorphophobia, the fear of having a deformity. Treatment of body dysmorphic disorder may include medication and cognitive behavioral therapy.  </vt:lpstr>
      <vt:lpstr>Glamorisation?</vt:lpstr>
      <vt:lpstr>Thigh Gap. Barbie. Rib removal.  </vt:lpstr>
      <vt:lpstr>Bulimia Nervosa</vt:lpstr>
      <vt:lpstr>Bulimic behaviours. </vt:lpstr>
      <vt:lpstr>Bulimic Psychology</vt:lpstr>
      <vt:lpstr>Physical Changes with Bulimia Nervosa. </vt:lpstr>
      <vt:lpstr>Binge Eating Disorder</vt:lpstr>
      <vt:lpstr>Binge Eating Characteristics. </vt:lpstr>
      <vt:lpstr>Things to know about Binge Eating </vt:lpstr>
      <vt:lpstr>Males and eating disorders. </vt:lpstr>
      <vt:lpstr>   Orthorexia: an obsession with eating foods that one considers healthy. a medical condition in which the sufferer systematically avoids specific foods in the belief that they are harmful. </vt:lpstr>
      <vt:lpstr>What causes eating disorders?</vt:lpstr>
      <vt:lpstr>Other important things to note. </vt:lpstr>
      <vt:lpstr>It is a continuum of severity. </vt:lpstr>
      <vt:lpstr>Some other food or body related disorders. </vt:lpstr>
      <vt:lpstr>The myths our culture perpetuates. </vt:lpstr>
      <vt:lpstr>The truth behind the myths. </vt:lpstr>
      <vt:lpstr>What can be done? </vt:lpstr>
      <vt:lpstr>How can you change your self talk? </vt:lpstr>
      <vt:lpstr>PowerPoint Presentation</vt:lpstr>
    </vt:vector>
  </TitlesOfParts>
  <Company>Greater Victoria School District 61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Disorders</dc:title>
  <dc:creator>Hope, Georgina</dc:creator>
  <cp:lastModifiedBy>Hope, Georgina</cp:lastModifiedBy>
  <cp:revision>26</cp:revision>
  <dcterms:created xsi:type="dcterms:W3CDTF">2015-01-19T18:34:39Z</dcterms:created>
  <dcterms:modified xsi:type="dcterms:W3CDTF">2016-05-03T22:34:31Z</dcterms:modified>
</cp:coreProperties>
</file>